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7" r:id="rId18"/>
    <p:sldId id="272" r:id="rId19"/>
    <p:sldId id="273" r:id="rId20"/>
    <p:sldId id="281" r:id="rId21"/>
    <p:sldId id="282" r:id="rId22"/>
    <p:sldId id="274" r:id="rId23"/>
    <p:sldId id="275" r:id="rId24"/>
    <p:sldId id="278" r:id="rId25"/>
    <p:sldId id="280" r:id="rId26"/>
    <p:sldId id="283" r:id="rId27"/>
    <p:sldId id="271" r:id="rId28"/>
    <p:sldId id="279"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C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97"/>
    <p:restoredTop sz="97030"/>
  </p:normalViewPr>
  <p:slideViewPr>
    <p:cSldViewPr snapToGrid="0" snapToObjects="1">
      <p:cViewPr varScale="1">
        <p:scale>
          <a:sx n="125" d="100"/>
          <a:sy n="125" d="100"/>
        </p:scale>
        <p:origin x="19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Women</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B642-304D-A1F2-68BA95F75330}"/>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0EA2-0C45-82E0-CEB48AC1A71A}"/>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0EA2-0C45-82E0-CEB48AC1A71A}"/>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0EA2-0C45-82E0-CEB48AC1A71A}"/>
              </c:ext>
            </c:extLst>
          </c:dPt>
          <c:cat>
            <c:strRef>
              <c:f>Sheet1!$A$2:$A$5</c:f>
              <c:strCache>
                <c:ptCount val="2"/>
                <c:pt idx="0">
                  <c:v>84%-Yes</c:v>
                </c:pt>
                <c:pt idx="1">
                  <c:v>16%-No</c:v>
                </c:pt>
              </c:strCache>
            </c:strRef>
          </c:cat>
          <c:val>
            <c:numRef>
              <c:f>Sheet1!$B$2:$B$5</c:f>
              <c:numCache>
                <c:formatCode>General</c:formatCode>
                <c:ptCount val="4"/>
                <c:pt idx="0">
                  <c:v>84</c:v>
                </c:pt>
                <c:pt idx="1">
                  <c:v>16</c:v>
                </c:pt>
              </c:numCache>
            </c:numRef>
          </c:val>
          <c:extLst>
            <c:ext xmlns:c16="http://schemas.microsoft.com/office/drawing/2014/chart" uri="{C3380CC4-5D6E-409C-BE32-E72D297353CC}">
              <c16:uniqueId val="{00000000-B642-304D-A1F2-68BA95F75330}"/>
            </c:ext>
          </c:extLst>
        </c:ser>
        <c:dLbls>
          <c:showLegendKey val="0"/>
          <c:showVal val="0"/>
          <c:showCatName val="0"/>
          <c:showSerName val="0"/>
          <c:showPercent val="0"/>
          <c:showBubbleSize val="0"/>
          <c:showLeaderLines val="1"/>
        </c:dLbls>
      </c:pie3DChart>
      <c:spPr>
        <a:noFill/>
        <a:ln w="25400">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4151126283873429E-2"/>
          <c:y val="0.13572999376752426"/>
          <c:w val="0.94220578628882956"/>
          <c:h val="0.7105271887717971"/>
        </c:manualLayout>
      </c:layout>
      <c:pie3DChart>
        <c:varyColors val="1"/>
        <c:ser>
          <c:idx val="0"/>
          <c:order val="0"/>
          <c:tx>
            <c:strRef>
              <c:f>Sheet1!$B$1</c:f>
              <c:strCache>
                <c:ptCount val="1"/>
                <c:pt idx="0">
                  <c:v>Biggest Concern</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9809-B14A-A806-9154DD99057F}"/>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9809-B14A-A806-9154DD99057F}"/>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9809-B14A-A806-9154DD99057F}"/>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9809-B14A-A806-9154DD99057F}"/>
              </c:ext>
            </c:extLst>
          </c:dPt>
          <c:cat>
            <c:strRef>
              <c:f>Sheet1!$A$2:$A$5</c:f>
              <c:strCache>
                <c:ptCount val="3"/>
                <c:pt idx="0">
                  <c:v>Cost</c:v>
                </c:pt>
                <c:pt idx="1">
                  <c:v>Intimidation factor</c:v>
                </c:pt>
                <c:pt idx="2">
                  <c:v>Lack of flexibility</c:v>
                </c:pt>
              </c:strCache>
            </c:strRef>
          </c:cat>
          <c:val>
            <c:numRef>
              <c:f>Sheet1!$B$2:$B$5</c:f>
              <c:numCache>
                <c:formatCode>General</c:formatCode>
                <c:ptCount val="4"/>
                <c:pt idx="0">
                  <c:v>80</c:v>
                </c:pt>
                <c:pt idx="1">
                  <c:v>15</c:v>
                </c:pt>
                <c:pt idx="2">
                  <c:v>5</c:v>
                </c:pt>
              </c:numCache>
            </c:numRef>
          </c:val>
          <c:extLst>
            <c:ext xmlns:c16="http://schemas.microsoft.com/office/drawing/2014/chart" uri="{C3380CC4-5D6E-409C-BE32-E72D297353CC}">
              <c16:uniqueId val="{00000000-9D3A-7E44-953A-BAD67F23912A}"/>
            </c:ext>
          </c:extLst>
        </c:ser>
        <c:dLbls>
          <c:showLegendKey val="0"/>
          <c:showVal val="0"/>
          <c:showCatName val="0"/>
          <c:showSerName val="0"/>
          <c:showPercent val="0"/>
          <c:showBubbleSize val="0"/>
          <c:showLeaderLines val="1"/>
        </c:dLbls>
      </c:pie3D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Likely you Join</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26A-D947-931A-BC0D823C177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26A-D947-931A-BC0D823C177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526A-D947-931A-BC0D823C177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526A-D947-931A-BC0D823C177C}"/>
              </c:ext>
            </c:extLst>
          </c:dPt>
          <c:cat>
            <c:strRef>
              <c:f>Sheet1!$A$2:$A$5</c:f>
              <c:strCache>
                <c:ptCount val="3"/>
                <c:pt idx="0">
                  <c:v>Very Likely</c:v>
                </c:pt>
                <c:pt idx="1">
                  <c:v>Somewhat likely</c:v>
                </c:pt>
                <c:pt idx="2">
                  <c:v>Not likely</c:v>
                </c:pt>
              </c:strCache>
            </c:strRef>
          </c:cat>
          <c:val>
            <c:numRef>
              <c:f>Sheet1!$B$2:$B$5</c:f>
              <c:numCache>
                <c:formatCode>General</c:formatCode>
                <c:ptCount val="4"/>
                <c:pt idx="0">
                  <c:v>40</c:v>
                </c:pt>
                <c:pt idx="1">
                  <c:v>50</c:v>
                </c:pt>
                <c:pt idx="2">
                  <c:v>10</c:v>
                </c:pt>
              </c:numCache>
            </c:numRef>
          </c:val>
          <c:extLst>
            <c:ext xmlns:c16="http://schemas.microsoft.com/office/drawing/2014/chart" uri="{C3380CC4-5D6E-409C-BE32-E72D297353CC}">
              <c16:uniqueId val="{00000000-5EB7-C94A-9D4A-AE4EF6F94AFD}"/>
            </c:ext>
          </c:extLst>
        </c:ser>
        <c:dLbls>
          <c:showLegendKey val="0"/>
          <c:showVal val="0"/>
          <c:showCatName val="0"/>
          <c:showSerName val="0"/>
          <c:showPercent val="0"/>
          <c:showBubbleSize val="0"/>
          <c:showLeaderLines val="1"/>
        </c:dLbls>
      </c:pie3D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Familiar with Yoga</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659F-3646-A30B-EF7402E87A15}"/>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659F-3646-A30B-EF7402E87A15}"/>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659F-3646-A30B-EF7402E87A15}"/>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659F-3646-A30B-EF7402E87A15}"/>
              </c:ext>
            </c:extLst>
          </c:dPt>
          <c:cat>
            <c:strRef>
              <c:f>Sheet1!$A$2:$A$5</c:f>
              <c:strCache>
                <c:ptCount val="4"/>
                <c:pt idx="0">
                  <c:v>Very familiar</c:v>
                </c:pt>
                <c:pt idx="1">
                  <c:v>Somewhat familiar</c:v>
                </c:pt>
                <c:pt idx="2">
                  <c:v>Not familiar</c:v>
                </c:pt>
                <c:pt idx="3">
                  <c:v>4th Qtr</c:v>
                </c:pt>
              </c:strCache>
            </c:strRef>
          </c:cat>
          <c:val>
            <c:numRef>
              <c:f>Sheet1!$B$2:$B$5</c:f>
              <c:numCache>
                <c:formatCode>General</c:formatCode>
                <c:ptCount val="4"/>
                <c:pt idx="0">
                  <c:v>30</c:v>
                </c:pt>
                <c:pt idx="1">
                  <c:v>50</c:v>
                </c:pt>
                <c:pt idx="2">
                  <c:v>20</c:v>
                </c:pt>
                <c:pt idx="3">
                  <c:v>1.2</c:v>
                </c:pt>
              </c:numCache>
            </c:numRef>
          </c:val>
          <c:extLst>
            <c:ext xmlns:c16="http://schemas.microsoft.com/office/drawing/2014/chart" uri="{C3380CC4-5D6E-409C-BE32-E72D297353CC}">
              <c16:uniqueId val="{00000000-4A79-774B-80D8-EFB3A43A500F}"/>
            </c:ext>
          </c:extLst>
        </c:ser>
        <c:dLbls>
          <c:showLegendKey val="0"/>
          <c:showVal val="0"/>
          <c:showCatName val="0"/>
          <c:showSerName val="0"/>
          <c:showPercent val="0"/>
          <c:showBubbleSize val="0"/>
          <c:showLeaderLines val="1"/>
        </c:dLbls>
      </c:pie3D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08995-0A06-4692-A667-D87FC34CAEDF}" type="doc">
      <dgm:prSet loTypeId="urn:microsoft.com/office/officeart/2005/8/layout/pyramid3" loCatId="pyramid" qsTypeId="urn:microsoft.com/office/officeart/2005/8/quickstyle/simple1" qsCatId="simple" csTypeId="urn:microsoft.com/office/officeart/2005/8/colors/accent2_1" csCatId="accent2" phldr="1"/>
      <dgm:spPr/>
    </dgm:pt>
    <dgm:pt modelId="{1B77F4E2-4054-44C5-8439-BAAC1D809E85}">
      <dgm:prSet phldrT="[Text]" custT="1"/>
      <dgm:spPr/>
      <dgm:t>
        <a:bodyPr/>
        <a:lstStyle/>
        <a:p>
          <a:r>
            <a:rPr lang="de-DE" sz="1800" b="1" dirty="0">
              <a:latin typeface="+mn-lt"/>
              <a:cs typeface="Arial" panose="020B0604020202020204" pitchFamily="34" charset="0"/>
            </a:rPr>
            <a:t>TARGET MARKET:</a:t>
          </a:r>
        </a:p>
        <a:p>
          <a:r>
            <a:rPr lang="en-IN" sz="1800" b="0" i="0" dirty="0"/>
            <a:t>30,00,000</a:t>
          </a:r>
          <a:r>
            <a:rPr lang="de-DE" sz="1800" dirty="0">
              <a:latin typeface="+mn-lt"/>
              <a:cs typeface="Arial" panose="020B0604020202020204" pitchFamily="34" charset="0"/>
            </a:rPr>
            <a:t> </a:t>
          </a:r>
        </a:p>
      </dgm:t>
    </dgm:pt>
    <dgm:pt modelId="{C067D827-58D6-4BB7-B862-87652879F687}" type="parTrans" cxnId="{6F7BCFFC-5685-445A-8A80-F7B3A816B052}">
      <dgm:prSet/>
      <dgm:spPr/>
      <dgm:t>
        <a:bodyPr/>
        <a:lstStyle/>
        <a:p>
          <a:endParaRPr lang="de-DE" sz="2400">
            <a:latin typeface="+mn-lt"/>
          </a:endParaRPr>
        </a:p>
      </dgm:t>
    </dgm:pt>
    <dgm:pt modelId="{DCC0FA10-27F4-428E-A55C-7BFE43B8D6A1}" type="sibTrans" cxnId="{6F7BCFFC-5685-445A-8A80-F7B3A816B052}">
      <dgm:prSet/>
      <dgm:spPr/>
      <dgm:t>
        <a:bodyPr/>
        <a:lstStyle/>
        <a:p>
          <a:endParaRPr lang="de-DE" sz="2400">
            <a:latin typeface="+mn-lt"/>
          </a:endParaRPr>
        </a:p>
      </dgm:t>
    </dgm:pt>
    <dgm:pt modelId="{89124381-D640-426D-B253-4D1A874C75B4}">
      <dgm:prSet phldrT="[Text]" custT="1"/>
      <dgm:spPr/>
      <dgm:t>
        <a:bodyPr/>
        <a:lstStyle/>
        <a:p>
          <a:pPr algn="ctr"/>
          <a:endParaRPr lang="de-DE" sz="1800" b="1" dirty="0">
            <a:latin typeface="+mn-lt"/>
            <a:cs typeface="Arial" panose="020B0604020202020204" pitchFamily="34" charset="0"/>
          </a:endParaRPr>
        </a:p>
        <a:p>
          <a:pPr algn="ctr"/>
          <a:r>
            <a:rPr lang="de-DE" sz="1800" b="1" dirty="0">
              <a:latin typeface="+mn-lt"/>
              <a:cs typeface="Arial" panose="020B0604020202020204" pitchFamily="34" charset="0"/>
            </a:rPr>
            <a:t>OPPORTUNITIES/PROSPECTS:</a:t>
          </a:r>
        </a:p>
        <a:p>
          <a:pPr algn="ctr"/>
          <a:r>
            <a:rPr lang="en-IN" sz="1800" b="0" i="0" dirty="0"/>
            <a:t>10,000</a:t>
          </a:r>
          <a:r>
            <a:rPr lang="de-DE" sz="1800" b="1" dirty="0">
              <a:latin typeface="+mn-lt"/>
              <a:cs typeface="Arial" panose="020B0604020202020204" pitchFamily="34" charset="0"/>
            </a:rPr>
            <a:t> </a:t>
          </a:r>
        </a:p>
        <a:p>
          <a:pPr algn="ctr"/>
          <a:endParaRPr lang="de-DE" sz="1800" b="0" dirty="0">
            <a:latin typeface="+mn-lt"/>
            <a:cs typeface="Arial" panose="020B0604020202020204" pitchFamily="34" charset="0"/>
          </a:endParaRPr>
        </a:p>
      </dgm:t>
    </dgm:pt>
    <dgm:pt modelId="{E7A18DAA-BC05-4839-9C1F-A64F22600D8C}" type="parTrans" cxnId="{2255E916-F98E-4667-9893-DF40C3CF220E}">
      <dgm:prSet/>
      <dgm:spPr/>
      <dgm:t>
        <a:bodyPr/>
        <a:lstStyle/>
        <a:p>
          <a:endParaRPr lang="de-DE" sz="2400">
            <a:latin typeface="+mn-lt"/>
          </a:endParaRPr>
        </a:p>
      </dgm:t>
    </dgm:pt>
    <dgm:pt modelId="{5B0535CC-E61B-420F-921D-62F4C85520B5}" type="sibTrans" cxnId="{2255E916-F98E-4667-9893-DF40C3CF220E}">
      <dgm:prSet/>
      <dgm:spPr/>
      <dgm:t>
        <a:bodyPr/>
        <a:lstStyle/>
        <a:p>
          <a:endParaRPr lang="de-DE" sz="2400">
            <a:latin typeface="+mn-lt"/>
          </a:endParaRPr>
        </a:p>
      </dgm:t>
    </dgm:pt>
    <dgm:pt modelId="{D4302C08-0B0E-4DFF-B831-670196B8A703}">
      <dgm:prSet phldrT="[Text]" custT="1"/>
      <dgm:spPr/>
      <dgm:t>
        <a:bodyPr/>
        <a:lstStyle/>
        <a:p>
          <a:pPr algn="ctr">
            <a:lnSpc>
              <a:spcPct val="100000"/>
            </a:lnSpc>
          </a:pPr>
          <a:r>
            <a:rPr lang="de-DE" sz="1800" b="1" dirty="0">
              <a:latin typeface="+mn-lt"/>
              <a:cs typeface="Arial" panose="020B0604020202020204" pitchFamily="34" charset="0"/>
            </a:rPr>
            <a:t>CUSTOMER:</a:t>
          </a:r>
        </a:p>
        <a:p>
          <a:pPr algn="ctr">
            <a:lnSpc>
              <a:spcPct val="90000"/>
            </a:lnSpc>
          </a:pPr>
          <a:r>
            <a:rPr lang="en-IN" sz="1800" b="0" i="0" dirty="0"/>
            <a:t>5,000</a:t>
          </a:r>
          <a:endParaRPr lang="de-DE" sz="1800" dirty="0">
            <a:latin typeface="+mn-lt"/>
            <a:cs typeface="Arial" panose="020B0604020202020204" pitchFamily="34" charset="0"/>
          </a:endParaRPr>
        </a:p>
      </dgm:t>
    </dgm:pt>
    <dgm:pt modelId="{34BF3499-FD55-441F-AF06-BBB55804704C}" type="parTrans" cxnId="{D13609CC-BF64-4283-B375-996ED0D6E430}">
      <dgm:prSet/>
      <dgm:spPr/>
      <dgm:t>
        <a:bodyPr/>
        <a:lstStyle/>
        <a:p>
          <a:endParaRPr lang="de-DE" sz="2400">
            <a:latin typeface="+mn-lt"/>
          </a:endParaRPr>
        </a:p>
      </dgm:t>
    </dgm:pt>
    <dgm:pt modelId="{95A280FD-9DD1-42AB-82EC-4058973521FC}" type="sibTrans" cxnId="{D13609CC-BF64-4283-B375-996ED0D6E430}">
      <dgm:prSet/>
      <dgm:spPr/>
      <dgm:t>
        <a:bodyPr/>
        <a:lstStyle/>
        <a:p>
          <a:endParaRPr lang="de-DE" sz="2400">
            <a:latin typeface="+mn-lt"/>
          </a:endParaRPr>
        </a:p>
      </dgm:t>
    </dgm:pt>
    <dgm:pt modelId="{11880C8A-DE3B-4D4A-BB2A-56AB99C538BE}">
      <dgm:prSet phldrT="[Text]" custT="1"/>
      <dgm:spPr/>
      <dgm:t>
        <a:bodyPr/>
        <a:lstStyle/>
        <a:p>
          <a:pPr algn="ctr"/>
          <a:endParaRPr lang="de-DE" sz="1800" b="1" dirty="0">
            <a:latin typeface="+mn-lt"/>
            <a:cs typeface="Arial" panose="020B0604020202020204" pitchFamily="34" charset="0"/>
          </a:endParaRPr>
        </a:p>
        <a:p>
          <a:pPr algn="ctr"/>
          <a:r>
            <a:rPr lang="de-DE" sz="1800" b="1" dirty="0">
              <a:latin typeface="+mn-lt"/>
              <a:cs typeface="Arial" panose="020B0604020202020204" pitchFamily="34" charset="0"/>
            </a:rPr>
            <a:t>LEADS:</a:t>
          </a:r>
        </a:p>
        <a:p>
          <a:pPr algn="ctr"/>
          <a:r>
            <a:rPr lang="en-IN" sz="1800" b="0" i="0" dirty="0"/>
            <a:t>20,000</a:t>
          </a:r>
          <a:r>
            <a:rPr lang="de-DE" sz="1800" b="1" dirty="0">
              <a:latin typeface="+mn-lt"/>
              <a:cs typeface="Arial" panose="020B0604020202020204" pitchFamily="34" charset="0"/>
            </a:rPr>
            <a:t> </a:t>
          </a:r>
        </a:p>
        <a:p>
          <a:pPr algn="ctr"/>
          <a:endParaRPr lang="de-DE" sz="1800" b="0" dirty="0">
            <a:latin typeface="+mn-lt"/>
            <a:cs typeface="Arial" panose="020B0604020202020204" pitchFamily="34" charset="0"/>
          </a:endParaRPr>
        </a:p>
      </dgm:t>
    </dgm:pt>
    <dgm:pt modelId="{ED62723E-6919-451D-A1CC-9607B26064A4}" type="parTrans" cxnId="{1E291445-3153-461C-AB66-06E1B7809C99}">
      <dgm:prSet/>
      <dgm:spPr/>
      <dgm:t>
        <a:bodyPr/>
        <a:lstStyle/>
        <a:p>
          <a:endParaRPr lang="de-DE" sz="2400">
            <a:latin typeface="+mn-lt"/>
          </a:endParaRPr>
        </a:p>
      </dgm:t>
    </dgm:pt>
    <dgm:pt modelId="{31871C92-E695-4083-AA22-764C465EC697}" type="sibTrans" cxnId="{1E291445-3153-461C-AB66-06E1B7809C99}">
      <dgm:prSet/>
      <dgm:spPr/>
      <dgm:t>
        <a:bodyPr/>
        <a:lstStyle/>
        <a:p>
          <a:endParaRPr lang="de-DE" sz="2400">
            <a:latin typeface="+mn-lt"/>
          </a:endParaRPr>
        </a:p>
      </dgm:t>
    </dgm:pt>
    <dgm:pt modelId="{D8783527-D5E7-4F04-B0F3-E1AEFA6F2585}" type="pres">
      <dgm:prSet presAssocID="{68C08995-0A06-4692-A667-D87FC34CAEDF}" presName="Name0" presStyleCnt="0">
        <dgm:presLayoutVars>
          <dgm:dir/>
          <dgm:animLvl val="lvl"/>
          <dgm:resizeHandles val="exact"/>
        </dgm:presLayoutVars>
      </dgm:prSet>
      <dgm:spPr/>
    </dgm:pt>
    <dgm:pt modelId="{0AC996AF-C876-4ABA-893C-DD32AC8BC5F9}" type="pres">
      <dgm:prSet presAssocID="{1B77F4E2-4054-44C5-8439-BAAC1D809E85}" presName="Name8" presStyleCnt="0"/>
      <dgm:spPr/>
    </dgm:pt>
    <dgm:pt modelId="{7C2B6F5A-5F5A-42A7-BB03-8526EC8ECB0E}" type="pres">
      <dgm:prSet presAssocID="{1B77F4E2-4054-44C5-8439-BAAC1D809E85}" presName="level" presStyleLbl="node1" presStyleIdx="0" presStyleCnt="4" custLinFactNeighborX="-63949" custLinFactNeighborY="3106">
        <dgm:presLayoutVars>
          <dgm:chMax val="1"/>
          <dgm:bulletEnabled val="1"/>
        </dgm:presLayoutVars>
      </dgm:prSet>
      <dgm:spPr/>
    </dgm:pt>
    <dgm:pt modelId="{60E5429C-6DFB-41DC-A7D6-2B3DF2243655}" type="pres">
      <dgm:prSet presAssocID="{1B77F4E2-4054-44C5-8439-BAAC1D809E85}" presName="levelTx" presStyleLbl="revTx" presStyleIdx="0" presStyleCnt="0">
        <dgm:presLayoutVars>
          <dgm:chMax val="1"/>
          <dgm:bulletEnabled val="1"/>
        </dgm:presLayoutVars>
      </dgm:prSet>
      <dgm:spPr/>
    </dgm:pt>
    <dgm:pt modelId="{CFBD61D2-733F-48B8-B975-93303805372D}" type="pres">
      <dgm:prSet presAssocID="{11880C8A-DE3B-4D4A-BB2A-56AB99C538BE}" presName="Name8" presStyleCnt="0"/>
      <dgm:spPr/>
    </dgm:pt>
    <dgm:pt modelId="{E7BA9A3F-62F1-4C8A-9110-30A46B9CC3D7}" type="pres">
      <dgm:prSet presAssocID="{11880C8A-DE3B-4D4A-BB2A-56AB99C538BE}" presName="level" presStyleLbl="node1" presStyleIdx="1" presStyleCnt="4">
        <dgm:presLayoutVars>
          <dgm:chMax val="1"/>
          <dgm:bulletEnabled val="1"/>
        </dgm:presLayoutVars>
      </dgm:prSet>
      <dgm:spPr/>
    </dgm:pt>
    <dgm:pt modelId="{C3CAF407-6D4B-4D01-83B9-AA702E086A23}" type="pres">
      <dgm:prSet presAssocID="{11880C8A-DE3B-4D4A-BB2A-56AB99C538BE}" presName="levelTx" presStyleLbl="revTx" presStyleIdx="0" presStyleCnt="0">
        <dgm:presLayoutVars>
          <dgm:chMax val="1"/>
          <dgm:bulletEnabled val="1"/>
        </dgm:presLayoutVars>
      </dgm:prSet>
      <dgm:spPr/>
    </dgm:pt>
    <dgm:pt modelId="{92629B2F-F5EF-490D-9F78-E72B81C8853D}" type="pres">
      <dgm:prSet presAssocID="{89124381-D640-426D-B253-4D1A874C75B4}" presName="Name8" presStyleCnt="0"/>
      <dgm:spPr/>
    </dgm:pt>
    <dgm:pt modelId="{DE969564-BBE0-4263-AB30-F2604A7E43AA}" type="pres">
      <dgm:prSet presAssocID="{89124381-D640-426D-B253-4D1A874C75B4}" presName="level" presStyleLbl="node1" presStyleIdx="2" presStyleCnt="4" custScaleY="162146" custLinFactNeighborX="-160" custLinFactNeighborY="-888">
        <dgm:presLayoutVars>
          <dgm:chMax val="1"/>
          <dgm:bulletEnabled val="1"/>
        </dgm:presLayoutVars>
      </dgm:prSet>
      <dgm:spPr/>
    </dgm:pt>
    <dgm:pt modelId="{F194EA57-6578-4F08-8E05-068A297086B1}" type="pres">
      <dgm:prSet presAssocID="{89124381-D640-426D-B253-4D1A874C75B4}" presName="levelTx" presStyleLbl="revTx" presStyleIdx="0" presStyleCnt="0">
        <dgm:presLayoutVars>
          <dgm:chMax val="1"/>
          <dgm:bulletEnabled val="1"/>
        </dgm:presLayoutVars>
      </dgm:prSet>
      <dgm:spPr/>
    </dgm:pt>
    <dgm:pt modelId="{FB8D457D-B452-4DE6-AF3A-0A701F05EF3B}" type="pres">
      <dgm:prSet presAssocID="{D4302C08-0B0E-4DFF-B831-670196B8A703}" presName="Name8" presStyleCnt="0"/>
      <dgm:spPr/>
    </dgm:pt>
    <dgm:pt modelId="{39C83C79-88BF-48E6-B687-122D3FA17668}" type="pres">
      <dgm:prSet presAssocID="{D4302C08-0B0E-4DFF-B831-670196B8A703}" presName="level" presStyleLbl="node1" presStyleIdx="3" presStyleCnt="4" custScaleY="187455">
        <dgm:presLayoutVars>
          <dgm:chMax val="1"/>
          <dgm:bulletEnabled val="1"/>
        </dgm:presLayoutVars>
      </dgm:prSet>
      <dgm:spPr/>
    </dgm:pt>
    <dgm:pt modelId="{0F60B76B-398B-45B6-9BE6-BDA64C0F093D}" type="pres">
      <dgm:prSet presAssocID="{D4302C08-0B0E-4DFF-B831-670196B8A703}" presName="levelTx" presStyleLbl="revTx" presStyleIdx="0" presStyleCnt="0">
        <dgm:presLayoutVars>
          <dgm:chMax val="1"/>
          <dgm:bulletEnabled val="1"/>
        </dgm:presLayoutVars>
      </dgm:prSet>
      <dgm:spPr/>
    </dgm:pt>
  </dgm:ptLst>
  <dgm:cxnLst>
    <dgm:cxn modelId="{2255E916-F98E-4667-9893-DF40C3CF220E}" srcId="{68C08995-0A06-4692-A667-D87FC34CAEDF}" destId="{89124381-D640-426D-B253-4D1A874C75B4}" srcOrd="2" destOrd="0" parTransId="{E7A18DAA-BC05-4839-9C1F-A64F22600D8C}" sibTransId="{5B0535CC-E61B-420F-921D-62F4C85520B5}"/>
    <dgm:cxn modelId="{51A0D222-941D-4FB5-A328-468F2F5CDC12}" type="presOf" srcId="{89124381-D640-426D-B253-4D1A874C75B4}" destId="{DE969564-BBE0-4263-AB30-F2604A7E43AA}" srcOrd="0" destOrd="0" presId="urn:microsoft.com/office/officeart/2005/8/layout/pyramid3"/>
    <dgm:cxn modelId="{5A0BA52F-5C34-4EE2-B04D-9A7AE83FCF68}" type="presOf" srcId="{89124381-D640-426D-B253-4D1A874C75B4}" destId="{F194EA57-6578-4F08-8E05-068A297086B1}" srcOrd="1" destOrd="0" presId="urn:microsoft.com/office/officeart/2005/8/layout/pyramid3"/>
    <dgm:cxn modelId="{1E291445-3153-461C-AB66-06E1B7809C99}" srcId="{68C08995-0A06-4692-A667-D87FC34CAEDF}" destId="{11880C8A-DE3B-4D4A-BB2A-56AB99C538BE}" srcOrd="1" destOrd="0" parTransId="{ED62723E-6919-451D-A1CC-9607B26064A4}" sibTransId="{31871C92-E695-4083-AA22-764C465EC697}"/>
    <dgm:cxn modelId="{1D277A4C-9745-40BB-AE94-1F72656204D2}" type="presOf" srcId="{68C08995-0A06-4692-A667-D87FC34CAEDF}" destId="{D8783527-D5E7-4F04-B0F3-E1AEFA6F2585}" srcOrd="0" destOrd="0" presId="urn:microsoft.com/office/officeart/2005/8/layout/pyramid3"/>
    <dgm:cxn modelId="{160DBD7D-DED5-4C39-A009-75CFF1B78622}" type="presOf" srcId="{D4302C08-0B0E-4DFF-B831-670196B8A703}" destId="{0F60B76B-398B-45B6-9BE6-BDA64C0F093D}" srcOrd="1" destOrd="0" presId="urn:microsoft.com/office/officeart/2005/8/layout/pyramid3"/>
    <dgm:cxn modelId="{2559F681-0269-492E-B9B5-054676E12BC2}" type="presOf" srcId="{1B77F4E2-4054-44C5-8439-BAAC1D809E85}" destId="{60E5429C-6DFB-41DC-A7D6-2B3DF2243655}" srcOrd="1" destOrd="0" presId="urn:microsoft.com/office/officeart/2005/8/layout/pyramid3"/>
    <dgm:cxn modelId="{626E3B87-7369-48F5-BA52-CB3CC15B3AB4}" type="presOf" srcId="{11880C8A-DE3B-4D4A-BB2A-56AB99C538BE}" destId="{E7BA9A3F-62F1-4C8A-9110-30A46B9CC3D7}" srcOrd="0" destOrd="0" presId="urn:microsoft.com/office/officeart/2005/8/layout/pyramid3"/>
    <dgm:cxn modelId="{D13609CC-BF64-4283-B375-996ED0D6E430}" srcId="{68C08995-0A06-4692-A667-D87FC34CAEDF}" destId="{D4302C08-0B0E-4DFF-B831-670196B8A703}" srcOrd="3" destOrd="0" parTransId="{34BF3499-FD55-441F-AF06-BBB55804704C}" sibTransId="{95A280FD-9DD1-42AB-82EC-4058973521FC}"/>
    <dgm:cxn modelId="{AA7722EC-B4A1-4700-B11C-068B084FC693}" type="presOf" srcId="{1B77F4E2-4054-44C5-8439-BAAC1D809E85}" destId="{7C2B6F5A-5F5A-42A7-BB03-8526EC8ECB0E}" srcOrd="0" destOrd="0" presId="urn:microsoft.com/office/officeart/2005/8/layout/pyramid3"/>
    <dgm:cxn modelId="{352B50F2-515B-468D-B9E0-80AFBFE3C89A}" type="presOf" srcId="{11880C8A-DE3B-4D4A-BB2A-56AB99C538BE}" destId="{C3CAF407-6D4B-4D01-83B9-AA702E086A23}" srcOrd="1" destOrd="0" presId="urn:microsoft.com/office/officeart/2005/8/layout/pyramid3"/>
    <dgm:cxn modelId="{804B3AFA-B2BB-4EE9-A456-D781CEA2595F}" type="presOf" srcId="{D4302C08-0B0E-4DFF-B831-670196B8A703}" destId="{39C83C79-88BF-48E6-B687-122D3FA17668}" srcOrd="0" destOrd="0" presId="urn:microsoft.com/office/officeart/2005/8/layout/pyramid3"/>
    <dgm:cxn modelId="{6F7BCFFC-5685-445A-8A80-F7B3A816B052}" srcId="{68C08995-0A06-4692-A667-D87FC34CAEDF}" destId="{1B77F4E2-4054-44C5-8439-BAAC1D809E85}" srcOrd="0" destOrd="0" parTransId="{C067D827-58D6-4BB7-B862-87652879F687}" sibTransId="{DCC0FA10-27F4-428E-A55C-7BFE43B8D6A1}"/>
    <dgm:cxn modelId="{EAAFBB5E-35B5-410F-AF10-7FC0F635084F}" type="presParOf" srcId="{D8783527-D5E7-4F04-B0F3-E1AEFA6F2585}" destId="{0AC996AF-C876-4ABA-893C-DD32AC8BC5F9}" srcOrd="0" destOrd="0" presId="urn:microsoft.com/office/officeart/2005/8/layout/pyramid3"/>
    <dgm:cxn modelId="{5D5A3505-65DA-4631-9442-54E0B9DC1AD0}" type="presParOf" srcId="{0AC996AF-C876-4ABA-893C-DD32AC8BC5F9}" destId="{7C2B6F5A-5F5A-42A7-BB03-8526EC8ECB0E}" srcOrd="0" destOrd="0" presId="urn:microsoft.com/office/officeart/2005/8/layout/pyramid3"/>
    <dgm:cxn modelId="{97A2117A-EB7A-4BC0-B2FB-5870B696E56C}" type="presParOf" srcId="{0AC996AF-C876-4ABA-893C-DD32AC8BC5F9}" destId="{60E5429C-6DFB-41DC-A7D6-2B3DF2243655}" srcOrd="1" destOrd="0" presId="urn:microsoft.com/office/officeart/2005/8/layout/pyramid3"/>
    <dgm:cxn modelId="{28C0B70D-B779-40B5-912A-4104E2E8A077}" type="presParOf" srcId="{D8783527-D5E7-4F04-B0F3-E1AEFA6F2585}" destId="{CFBD61D2-733F-48B8-B975-93303805372D}" srcOrd="1" destOrd="0" presId="urn:microsoft.com/office/officeart/2005/8/layout/pyramid3"/>
    <dgm:cxn modelId="{BB68F354-BF69-4407-AEDA-CE1E522ACC21}" type="presParOf" srcId="{CFBD61D2-733F-48B8-B975-93303805372D}" destId="{E7BA9A3F-62F1-4C8A-9110-30A46B9CC3D7}" srcOrd="0" destOrd="0" presId="urn:microsoft.com/office/officeart/2005/8/layout/pyramid3"/>
    <dgm:cxn modelId="{844F77DF-4836-471B-9523-450BD476FD9E}" type="presParOf" srcId="{CFBD61D2-733F-48B8-B975-93303805372D}" destId="{C3CAF407-6D4B-4D01-83B9-AA702E086A23}" srcOrd="1" destOrd="0" presId="urn:microsoft.com/office/officeart/2005/8/layout/pyramid3"/>
    <dgm:cxn modelId="{C2466E5C-9F83-46AA-8C90-F1C5C4BEB33D}" type="presParOf" srcId="{D8783527-D5E7-4F04-B0F3-E1AEFA6F2585}" destId="{92629B2F-F5EF-490D-9F78-E72B81C8853D}" srcOrd="2" destOrd="0" presId="urn:microsoft.com/office/officeart/2005/8/layout/pyramid3"/>
    <dgm:cxn modelId="{E9F1C14F-6C43-44BE-B756-3374CAE2D54E}" type="presParOf" srcId="{92629B2F-F5EF-490D-9F78-E72B81C8853D}" destId="{DE969564-BBE0-4263-AB30-F2604A7E43AA}" srcOrd="0" destOrd="0" presId="urn:microsoft.com/office/officeart/2005/8/layout/pyramid3"/>
    <dgm:cxn modelId="{3BF7A85C-EC5C-4ADD-A53C-D7092EBAA177}" type="presParOf" srcId="{92629B2F-F5EF-490D-9F78-E72B81C8853D}" destId="{F194EA57-6578-4F08-8E05-068A297086B1}" srcOrd="1" destOrd="0" presId="urn:microsoft.com/office/officeart/2005/8/layout/pyramid3"/>
    <dgm:cxn modelId="{34886542-9432-4736-A3AC-68792368B32C}" type="presParOf" srcId="{D8783527-D5E7-4F04-B0F3-E1AEFA6F2585}" destId="{FB8D457D-B452-4DE6-AF3A-0A701F05EF3B}" srcOrd="3" destOrd="0" presId="urn:microsoft.com/office/officeart/2005/8/layout/pyramid3"/>
    <dgm:cxn modelId="{04D0AF78-B6CB-4C09-A500-35E0920293B1}" type="presParOf" srcId="{FB8D457D-B452-4DE6-AF3A-0A701F05EF3B}" destId="{39C83C79-88BF-48E6-B687-122D3FA17668}" srcOrd="0" destOrd="0" presId="urn:microsoft.com/office/officeart/2005/8/layout/pyramid3"/>
    <dgm:cxn modelId="{29D67A0C-4E06-4F21-B3BD-00C1431D8DFC}" type="presParOf" srcId="{FB8D457D-B452-4DE6-AF3A-0A701F05EF3B}" destId="{0F60B76B-398B-45B6-9BE6-BDA64C0F093D}"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B6F5A-5F5A-42A7-BB03-8526EC8ECB0E}">
      <dsp:nvSpPr>
        <dsp:cNvPr id="0" name=""/>
        <dsp:cNvSpPr/>
      </dsp:nvSpPr>
      <dsp:spPr>
        <a:xfrm rot="10800000">
          <a:off x="0" y="30890"/>
          <a:ext cx="5665027" cy="994554"/>
        </a:xfrm>
        <a:prstGeom prst="trapezoid">
          <a:avLst>
            <a:gd name="adj" fmla="val 5182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TARGET MARKET:</a:t>
          </a:r>
        </a:p>
        <a:p>
          <a:pPr marL="0" lvl="0" indent="0" algn="ctr" defTabSz="800100">
            <a:lnSpc>
              <a:spcPct val="90000"/>
            </a:lnSpc>
            <a:spcBef>
              <a:spcPct val="0"/>
            </a:spcBef>
            <a:spcAft>
              <a:spcPct val="35000"/>
            </a:spcAft>
            <a:buNone/>
          </a:pPr>
          <a:r>
            <a:rPr lang="en-IN" sz="1800" b="0" i="0" kern="1200" dirty="0"/>
            <a:t>30,00,000</a:t>
          </a:r>
          <a:r>
            <a:rPr lang="de-DE" sz="1800" kern="1200" dirty="0">
              <a:latin typeface="+mn-lt"/>
              <a:cs typeface="Arial" panose="020B0604020202020204" pitchFamily="34" charset="0"/>
            </a:rPr>
            <a:t> </a:t>
          </a:r>
        </a:p>
      </dsp:txBody>
      <dsp:txXfrm rot="-10800000">
        <a:off x="991379" y="30890"/>
        <a:ext cx="3682267" cy="994554"/>
      </dsp:txXfrm>
    </dsp:sp>
    <dsp:sp modelId="{E7BA9A3F-62F1-4C8A-9110-30A46B9CC3D7}">
      <dsp:nvSpPr>
        <dsp:cNvPr id="0" name=""/>
        <dsp:cNvSpPr/>
      </dsp:nvSpPr>
      <dsp:spPr>
        <a:xfrm rot="10800000">
          <a:off x="515376" y="994554"/>
          <a:ext cx="4634274" cy="994554"/>
        </a:xfrm>
        <a:prstGeom prst="trapezoid">
          <a:avLst>
            <a:gd name="adj" fmla="val 5182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de-DE" sz="1800" b="1" kern="1200" dirty="0">
            <a:latin typeface="+mn-lt"/>
            <a:cs typeface="Arial" panose="020B0604020202020204" pitchFamily="34" charset="0"/>
          </a:endParaRPr>
        </a:p>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LEADS:</a:t>
          </a:r>
        </a:p>
        <a:p>
          <a:pPr marL="0" lvl="0" indent="0" algn="ctr" defTabSz="800100">
            <a:lnSpc>
              <a:spcPct val="90000"/>
            </a:lnSpc>
            <a:spcBef>
              <a:spcPct val="0"/>
            </a:spcBef>
            <a:spcAft>
              <a:spcPct val="35000"/>
            </a:spcAft>
            <a:buNone/>
          </a:pPr>
          <a:r>
            <a:rPr lang="en-IN" sz="1800" b="0" i="0" kern="1200" dirty="0"/>
            <a:t>20,000</a:t>
          </a:r>
          <a:r>
            <a:rPr lang="de-DE" sz="1800" b="1" kern="1200" dirty="0">
              <a:latin typeface="+mn-lt"/>
              <a:cs typeface="Arial" panose="020B0604020202020204" pitchFamily="34" charset="0"/>
            </a:rPr>
            <a:t> </a:t>
          </a:r>
        </a:p>
        <a:p>
          <a:pPr marL="0" lvl="0" indent="0" algn="ctr" defTabSz="800100">
            <a:lnSpc>
              <a:spcPct val="90000"/>
            </a:lnSpc>
            <a:spcBef>
              <a:spcPct val="0"/>
            </a:spcBef>
            <a:spcAft>
              <a:spcPct val="35000"/>
            </a:spcAft>
            <a:buNone/>
          </a:pPr>
          <a:endParaRPr lang="de-DE" sz="1800" b="0" kern="1200" dirty="0">
            <a:latin typeface="+mn-lt"/>
            <a:cs typeface="Arial" panose="020B0604020202020204" pitchFamily="34" charset="0"/>
          </a:endParaRPr>
        </a:p>
      </dsp:txBody>
      <dsp:txXfrm rot="-10800000">
        <a:off x="1326374" y="994554"/>
        <a:ext cx="3012278" cy="994554"/>
      </dsp:txXfrm>
    </dsp:sp>
    <dsp:sp modelId="{DE969564-BBE0-4263-AB30-F2604A7E43AA}">
      <dsp:nvSpPr>
        <dsp:cNvPr id="0" name=""/>
        <dsp:cNvSpPr/>
      </dsp:nvSpPr>
      <dsp:spPr>
        <a:xfrm rot="10800000">
          <a:off x="1024987" y="1980276"/>
          <a:ext cx="3603521" cy="1612629"/>
        </a:xfrm>
        <a:prstGeom prst="trapezoid">
          <a:avLst>
            <a:gd name="adj" fmla="val 5182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de-DE" sz="1800" b="1" kern="1200" dirty="0">
            <a:latin typeface="+mn-lt"/>
            <a:cs typeface="Arial" panose="020B0604020202020204" pitchFamily="34" charset="0"/>
          </a:endParaRPr>
        </a:p>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OPPORTUNITIES/PROSPECTS:</a:t>
          </a:r>
        </a:p>
        <a:p>
          <a:pPr marL="0" lvl="0" indent="0" algn="ctr" defTabSz="800100">
            <a:lnSpc>
              <a:spcPct val="90000"/>
            </a:lnSpc>
            <a:spcBef>
              <a:spcPct val="0"/>
            </a:spcBef>
            <a:spcAft>
              <a:spcPct val="35000"/>
            </a:spcAft>
            <a:buNone/>
          </a:pPr>
          <a:r>
            <a:rPr lang="en-IN" sz="1800" b="0" i="0" kern="1200" dirty="0"/>
            <a:t>10,000</a:t>
          </a:r>
          <a:r>
            <a:rPr lang="de-DE" sz="1800" b="1" kern="1200" dirty="0">
              <a:latin typeface="+mn-lt"/>
              <a:cs typeface="Arial" panose="020B0604020202020204" pitchFamily="34" charset="0"/>
            </a:rPr>
            <a:t> </a:t>
          </a:r>
        </a:p>
        <a:p>
          <a:pPr marL="0" lvl="0" indent="0" algn="ctr" defTabSz="800100">
            <a:lnSpc>
              <a:spcPct val="90000"/>
            </a:lnSpc>
            <a:spcBef>
              <a:spcPct val="0"/>
            </a:spcBef>
            <a:spcAft>
              <a:spcPct val="35000"/>
            </a:spcAft>
            <a:buNone/>
          </a:pPr>
          <a:endParaRPr lang="de-DE" sz="1800" b="0" kern="1200" dirty="0">
            <a:latin typeface="+mn-lt"/>
            <a:cs typeface="Arial" panose="020B0604020202020204" pitchFamily="34" charset="0"/>
          </a:endParaRPr>
        </a:p>
      </dsp:txBody>
      <dsp:txXfrm rot="-10800000">
        <a:off x="1655603" y="1980276"/>
        <a:ext cx="2342289" cy="1612629"/>
      </dsp:txXfrm>
    </dsp:sp>
    <dsp:sp modelId="{39C83C79-88BF-48E6-B687-122D3FA17668}">
      <dsp:nvSpPr>
        <dsp:cNvPr id="0" name=""/>
        <dsp:cNvSpPr/>
      </dsp:nvSpPr>
      <dsp:spPr>
        <a:xfrm rot="10800000">
          <a:off x="1866414" y="3601738"/>
          <a:ext cx="1932197" cy="1864341"/>
        </a:xfrm>
        <a:prstGeom prst="trapezoid">
          <a:avLst>
            <a:gd name="adj" fmla="val 5182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r>
            <a:rPr lang="de-DE" sz="1800" b="1" kern="1200" dirty="0">
              <a:latin typeface="+mn-lt"/>
              <a:cs typeface="Arial" panose="020B0604020202020204" pitchFamily="34" charset="0"/>
            </a:rPr>
            <a:t>CUSTOMER:</a:t>
          </a:r>
        </a:p>
        <a:p>
          <a:pPr marL="0" lvl="0" indent="0" algn="ctr" defTabSz="800100">
            <a:lnSpc>
              <a:spcPct val="90000"/>
            </a:lnSpc>
            <a:spcBef>
              <a:spcPct val="0"/>
            </a:spcBef>
            <a:spcAft>
              <a:spcPct val="35000"/>
            </a:spcAft>
            <a:buNone/>
          </a:pPr>
          <a:r>
            <a:rPr lang="en-IN" sz="1800" b="0" i="0" kern="1200" dirty="0"/>
            <a:t>5,000</a:t>
          </a:r>
          <a:endParaRPr lang="de-DE" sz="1800" kern="1200" dirty="0">
            <a:latin typeface="+mn-lt"/>
            <a:cs typeface="Arial" panose="020B0604020202020204" pitchFamily="34" charset="0"/>
          </a:endParaRPr>
        </a:p>
      </dsp:txBody>
      <dsp:txXfrm rot="-10800000">
        <a:off x="1866414" y="3601738"/>
        <a:ext cx="1932197" cy="1864341"/>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GB"/>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GB"/>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51E6D85-6B33-DE45-8C00-5414423FE522}" type="slidenum">
              <a:rPr lang="en-US" smtClean="0"/>
              <a:t>‹#›</a:t>
            </a:fld>
            <a:endParaRPr lang="en-US"/>
          </a:p>
        </p:txBody>
      </p:sp>
      <p:pic>
        <p:nvPicPr>
          <p:cNvPr id="13" name="Google Shape;13;p2"/>
          <p:cNvPicPr preferRelativeResize="0"/>
          <p:nvPr/>
        </p:nvPicPr>
        <p:blipFill rotWithShape="1">
          <a:blip r:embed="rId2">
            <a:alphaModFix/>
          </a:blip>
          <a:srcRect/>
          <a:stretch/>
        </p:blipFill>
        <p:spPr>
          <a:xfrm rot="1689374">
            <a:off x="4512431" y="5256416"/>
            <a:ext cx="2471351" cy="2743200"/>
          </a:xfrm>
          <a:prstGeom prst="rect">
            <a:avLst/>
          </a:prstGeom>
          <a:noFill/>
          <a:ln>
            <a:noFill/>
          </a:ln>
        </p:spPr>
      </p:pic>
      <p:pic>
        <p:nvPicPr>
          <p:cNvPr id="14" name="Google Shape;14;p2"/>
          <p:cNvPicPr preferRelativeResize="0"/>
          <p:nvPr/>
        </p:nvPicPr>
        <p:blipFill rotWithShape="1">
          <a:blip r:embed="rId3">
            <a:alphaModFix/>
          </a:blip>
          <a:srcRect/>
          <a:stretch/>
        </p:blipFill>
        <p:spPr>
          <a:xfrm>
            <a:off x="-300166" y="5463959"/>
            <a:ext cx="1897860" cy="1904788"/>
          </a:xfrm>
          <a:prstGeom prst="rect">
            <a:avLst/>
          </a:prstGeom>
          <a:noFill/>
          <a:ln>
            <a:noFill/>
          </a:ln>
        </p:spPr>
      </p:pic>
      <p:pic>
        <p:nvPicPr>
          <p:cNvPr id="15" name="Google Shape;15;p2"/>
          <p:cNvPicPr preferRelativeResize="0"/>
          <p:nvPr/>
        </p:nvPicPr>
        <p:blipFill rotWithShape="1">
          <a:blip r:embed="rId4">
            <a:alphaModFix/>
          </a:blip>
          <a:srcRect/>
          <a:stretch/>
        </p:blipFill>
        <p:spPr>
          <a:xfrm>
            <a:off x="7185012" y="5256417"/>
            <a:ext cx="2783691" cy="2743200"/>
          </a:xfrm>
          <a:prstGeom prst="rect">
            <a:avLst/>
          </a:prstGeom>
          <a:noFill/>
          <a:ln>
            <a:noFill/>
          </a:ln>
        </p:spPr>
      </p:pic>
      <p:pic>
        <p:nvPicPr>
          <p:cNvPr id="16" name="Google Shape;16;p2"/>
          <p:cNvPicPr preferRelativeResize="0"/>
          <p:nvPr/>
        </p:nvPicPr>
        <p:blipFill rotWithShape="1">
          <a:blip r:embed="rId5">
            <a:alphaModFix/>
          </a:blip>
          <a:srcRect/>
          <a:stretch/>
        </p:blipFill>
        <p:spPr>
          <a:xfrm>
            <a:off x="1753091" y="5397063"/>
            <a:ext cx="2102955" cy="2165964"/>
          </a:xfrm>
          <a:prstGeom prst="rect">
            <a:avLst/>
          </a:prstGeom>
          <a:noFill/>
          <a:ln>
            <a:noFill/>
          </a:ln>
        </p:spPr>
      </p:pic>
      <p:pic>
        <p:nvPicPr>
          <p:cNvPr id="17" name="Google Shape;17;p2"/>
          <p:cNvPicPr preferRelativeResize="0"/>
          <p:nvPr/>
        </p:nvPicPr>
        <p:blipFill rotWithShape="1">
          <a:blip r:embed="rId6">
            <a:alphaModFix/>
          </a:blip>
          <a:srcRect/>
          <a:stretch/>
        </p:blipFill>
        <p:spPr>
          <a:xfrm rot="4828609">
            <a:off x="8115148" y="5161693"/>
            <a:ext cx="4426219" cy="4031883"/>
          </a:xfrm>
          <a:prstGeom prst="rect">
            <a:avLst/>
          </a:prstGeom>
          <a:noFill/>
          <a:ln>
            <a:noFill/>
          </a:ln>
        </p:spPr>
      </p:pic>
    </p:spTree>
    <p:extLst>
      <p:ext uri="{BB962C8B-B14F-4D97-AF65-F5344CB8AC3E}">
        <p14:creationId xmlns:p14="http://schemas.microsoft.com/office/powerpoint/2010/main" val="186101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a:t>Click to edit Master title style</a:t>
            </a:r>
            <a:endParaRPr/>
          </a:p>
        </p:txBody>
      </p:sp>
      <p:sp>
        <p:nvSpPr>
          <p:cNvPr id="36" name="Google Shape;36;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GB"/>
              <a:t>Click to edit Master text styles</a:t>
            </a:r>
          </a:p>
        </p:txBody>
      </p:sp>
      <p:sp>
        <p:nvSpPr>
          <p:cNvPr id="37" name="Google Shape;3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51E6D85-6B33-DE45-8C00-5414423FE522}" type="slidenum">
              <a:rPr lang="en-US" smtClean="0"/>
              <a:t>‹#›</a:t>
            </a:fld>
            <a:endParaRPr lang="en-US"/>
          </a:p>
        </p:txBody>
      </p:sp>
      <p:pic>
        <p:nvPicPr>
          <p:cNvPr id="38" name="Google Shape;38;p4"/>
          <p:cNvPicPr preferRelativeResize="0"/>
          <p:nvPr/>
        </p:nvPicPr>
        <p:blipFill rotWithShape="1">
          <a:blip r:embed="rId2">
            <a:alphaModFix/>
          </a:blip>
          <a:srcRect/>
          <a:stretch/>
        </p:blipFill>
        <p:spPr>
          <a:xfrm rot="-8657011">
            <a:off x="10129928" y="-847742"/>
            <a:ext cx="2144456" cy="2397857"/>
          </a:xfrm>
          <a:prstGeom prst="rect">
            <a:avLst/>
          </a:prstGeom>
          <a:noFill/>
          <a:ln>
            <a:noFill/>
          </a:ln>
        </p:spPr>
      </p:pic>
      <p:pic>
        <p:nvPicPr>
          <p:cNvPr id="39" name="Google Shape;39;p4"/>
          <p:cNvPicPr preferRelativeResize="0"/>
          <p:nvPr/>
        </p:nvPicPr>
        <p:blipFill rotWithShape="1">
          <a:blip r:embed="rId3">
            <a:alphaModFix/>
          </a:blip>
          <a:srcRect/>
          <a:stretch/>
        </p:blipFill>
        <p:spPr>
          <a:xfrm rot="7662055">
            <a:off x="7394548" y="5695159"/>
            <a:ext cx="2295833" cy="2548400"/>
          </a:xfrm>
          <a:prstGeom prst="rect">
            <a:avLst/>
          </a:prstGeom>
          <a:noFill/>
          <a:ln>
            <a:noFill/>
          </a:ln>
        </p:spPr>
      </p:pic>
      <p:pic>
        <p:nvPicPr>
          <p:cNvPr id="40" name="Google Shape;40;p4"/>
          <p:cNvPicPr preferRelativeResize="0"/>
          <p:nvPr/>
        </p:nvPicPr>
        <p:blipFill rotWithShape="1">
          <a:blip r:embed="rId4">
            <a:alphaModFix/>
          </a:blip>
          <a:srcRect/>
          <a:stretch/>
        </p:blipFill>
        <p:spPr>
          <a:xfrm rot="-5480918">
            <a:off x="-763907" y="4712483"/>
            <a:ext cx="2910739" cy="3043536"/>
          </a:xfrm>
          <a:prstGeom prst="rect">
            <a:avLst/>
          </a:prstGeom>
          <a:noFill/>
          <a:ln>
            <a:noFill/>
          </a:ln>
        </p:spPr>
      </p:pic>
      <p:pic>
        <p:nvPicPr>
          <p:cNvPr id="41" name="Google Shape;41;p4"/>
          <p:cNvPicPr preferRelativeResize="0"/>
          <p:nvPr/>
        </p:nvPicPr>
        <p:blipFill rotWithShape="1">
          <a:blip r:embed="rId5">
            <a:alphaModFix/>
          </a:blip>
          <a:srcRect/>
          <a:stretch/>
        </p:blipFill>
        <p:spPr>
          <a:xfrm>
            <a:off x="4784083" y="5082044"/>
            <a:ext cx="2623835" cy="2304409"/>
          </a:xfrm>
          <a:prstGeom prst="rect">
            <a:avLst/>
          </a:prstGeom>
          <a:noFill/>
          <a:ln>
            <a:noFill/>
          </a:ln>
        </p:spPr>
      </p:pic>
      <p:pic>
        <p:nvPicPr>
          <p:cNvPr id="42" name="Google Shape;42;p4"/>
          <p:cNvPicPr preferRelativeResize="0"/>
          <p:nvPr/>
        </p:nvPicPr>
        <p:blipFill rotWithShape="1">
          <a:blip r:embed="rId6">
            <a:alphaModFix/>
          </a:blip>
          <a:srcRect/>
          <a:stretch/>
        </p:blipFill>
        <p:spPr>
          <a:xfrm rot="4503302">
            <a:off x="2010189" y="5288539"/>
            <a:ext cx="2580036" cy="2382980"/>
          </a:xfrm>
          <a:prstGeom prst="rect">
            <a:avLst/>
          </a:prstGeom>
          <a:noFill/>
          <a:ln>
            <a:noFill/>
          </a:ln>
        </p:spPr>
      </p:pic>
      <p:pic>
        <p:nvPicPr>
          <p:cNvPr id="43" name="Google Shape;43;p4"/>
          <p:cNvPicPr preferRelativeResize="0"/>
          <p:nvPr/>
        </p:nvPicPr>
        <p:blipFill rotWithShape="1">
          <a:blip r:embed="rId7">
            <a:alphaModFix/>
          </a:blip>
          <a:srcRect/>
          <a:stretch/>
        </p:blipFill>
        <p:spPr>
          <a:xfrm rot="8452761">
            <a:off x="9269548" y="3870261"/>
            <a:ext cx="3865265" cy="3411097"/>
          </a:xfrm>
          <a:prstGeom prst="rect">
            <a:avLst/>
          </a:prstGeom>
          <a:noFill/>
          <a:ln>
            <a:noFill/>
          </a:ln>
        </p:spPr>
      </p:pic>
    </p:spTree>
    <p:extLst>
      <p:ext uri="{BB962C8B-B14F-4D97-AF65-F5344CB8AC3E}">
        <p14:creationId xmlns:p14="http://schemas.microsoft.com/office/powerpoint/2010/main" val="3631744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4"/>
        <p:cNvGrpSpPr/>
        <p:nvPr/>
      </p:nvGrpSpPr>
      <p:grpSpPr>
        <a:xfrm>
          <a:off x="0" y="0"/>
          <a:ext cx="0" cy="0"/>
          <a:chOff x="0" y="0"/>
          <a:chExt cx="0" cy="0"/>
        </a:xfrm>
      </p:grpSpPr>
      <p:sp>
        <p:nvSpPr>
          <p:cNvPr id="45" name="Google Shape;4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a:t>Click to edit Master title style</a:t>
            </a:r>
            <a:endParaRPr/>
          </a:p>
        </p:txBody>
      </p:sp>
      <p:sp>
        <p:nvSpPr>
          <p:cNvPr id="46" name="Google Shape;46;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51E6D85-6B33-DE45-8C00-5414423FE522}" type="slidenum">
              <a:rPr lang="en-US" smtClean="0"/>
              <a:t>‹#›</a:t>
            </a:fld>
            <a:endParaRPr lang="en-US"/>
          </a:p>
        </p:txBody>
      </p:sp>
      <p:pic>
        <p:nvPicPr>
          <p:cNvPr id="47" name="Google Shape;47;p5"/>
          <p:cNvPicPr preferRelativeResize="0"/>
          <p:nvPr/>
        </p:nvPicPr>
        <p:blipFill rotWithShape="1">
          <a:blip r:embed="rId2">
            <a:alphaModFix/>
          </a:blip>
          <a:srcRect/>
          <a:stretch/>
        </p:blipFill>
        <p:spPr>
          <a:xfrm>
            <a:off x="-43649" y="4693431"/>
            <a:ext cx="6038055" cy="3573227"/>
          </a:xfrm>
          <a:prstGeom prst="rect">
            <a:avLst/>
          </a:prstGeom>
          <a:noFill/>
          <a:ln>
            <a:noFill/>
          </a:ln>
        </p:spPr>
      </p:pic>
      <p:pic>
        <p:nvPicPr>
          <p:cNvPr id="48" name="Google Shape;48;p5"/>
          <p:cNvPicPr preferRelativeResize="0"/>
          <p:nvPr/>
        </p:nvPicPr>
        <p:blipFill rotWithShape="1">
          <a:blip r:embed="rId2">
            <a:alphaModFix/>
          </a:blip>
          <a:srcRect/>
          <a:stretch/>
        </p:blipFill>
        <p:spPr>
          <a:xfrm>
            <a:off x="5994406" y="4693431"/>
            <a:ext cx="6038055" cy="3573227"/>
          </a:xfrm>
          <a:prstGeom prst="rect">
            <a:avLst/>
          </a:prstGeom>
          <a:noFill/>
          <a:ln>
            <a:noFill/>
          </a:ln>
        </p:spPr>
      </p:pic>
    </p:spTree>
    <p:extLst>
      <p:ext uri="{BB962C8B-B14F-4D97-AF65-F5344CB8AC3E}">
        <p14:creationId xmlns:p14="http://schemas.microsoft.com/office/powerpoint/2010/main" val="2267467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2644839" y="118835"/>
            <a:ext cx="7297288" cy="7257484"/>
          </a:xfrm>
          <a:prstGeom prst="rect">
            <a:avLst/>
          </a:prstGeom>
          <a:noFill/>
          <a:ln>
            <a:noFill/>
          </a:ln>
        </p:spPr>
      </p:pic>
      <p:pic>
        <p:nvPicPr>
          <p:cNvPr id="51" name="Google Shape;51;p6"/>
          <p:cNvPicPr preferRelativeResize="0"/>
          <p:nvPr/>
        </p:nvPicPr>
        <p:blipFill rotWithShape="1">
          <a:blip r:embed="rId3">
            <a:alphaModFix/>
          </a:blip>
          <a:srcRect/>
          <a:stretch/>
        </p:blipFill>
        <p:spPr>
          <a:xfrm rot="2138685">
            <a:off x="6026259" y="98525"/>
            <a:ext cx="6764287" cy="6889551"/>
          </a:xfrm>
          <a:prstGeom prst="rect">
            <a:avLst/>
          </a:prstGeom>
          <a:noFill/>
          <a:ln>
            <a:noFill/>
          </a:ln>
        </p:spPr>
      </p:pic>
      <p:sp>
        <p:nvSpPr>
          <p:cNvPr id="52" name="Google Shape;52;p6"/>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sp>
        <p:nvSpPr>
          <p:cNvPr id="53" name="Google Shape;53;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51E6D85-6B33-DE45-8C00-5414423FE522}" type="slidenum">
              <a:rPr lang="en-US" smtClean="0"/>
              <a:t>‹#›</a:t>
            </a:fld>
            <a:endParaRPr lang="en-US"/>
          </a:p>
        </p:txBody>
      </p:sp>
    </p:spTree>
    <p:extLst>
      <p:ext uri="{BB962C8B-B14F-4D97-AF65-F5344CB8AC3E}">
        <p14:creationId xmlns:p14="http://schemas.microsoft.com/office/powerpoint/2010/main" val="3912189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7"/>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57" name="Google Shape;57;p7"/>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GB"/>
              <a:t>Click to edit Master subtitle style</a:t>
            </a:r>
            <a:endParaRPr/>
          </a:p>
        </p:txBody>
      </p:sp>
      <p:sp>
        <p:nvSpPr>
          <p:cNvPr id="58" name="Google Shape;58;p7"/>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GB"/>
              <a:t>Click to edit Master text styles</a:t>
            </a:r>
          </a:p>
        </p:txBody>
      </p:sp>
      <p:sp>
        <p:nvSpPr>
          <p:cNvPr id="59" name="Google Shape;59;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51E6D85-6B33-DE45-8C00-5414423FE522}" type="slidenum">
              <a:rPr lang="en-US" smtClean="0"/>
              <a:t>‹#›</a:t>
            </a:fld>
            <a:endParaRPr lang="en-US"/>
          </a:p>
        </p:txBody>
      </p:sp>
      <p:pic>
        <p:nvPicPr>
          <p:cNvPr id="60" name="Google Shape;60;p7"/>
          <p:cNvPicPr preferRelativeResize="0"/>
          <p:nvPr/>
        </p:nvPicPr>
        <p:blipFill rotWithShape="1">
          <a:blip r:embed="rId2">
            <a:alphaModFix/>
          </a:blip>
          <a:srcRect/>
          <a:stretch/>
        </p:blipFill>
        <p:spPr>
          <a:xfrm>
            <a:off x="9764434" y="-471657"/>
            <a:ext cx="1937567" cy="2362805"/>
          </a:xfrm>
          <a:prstGeom prst="rect">
            <a:avLst/>
          </a:prstGeom>
          <a:noFill/>
          <a:ln>
            <a:noFill/>
          </a:ln>
        </p:spPr>
      </p:pic>
      <p:pic>
        <p:nvPicPr>
          <p:cNvPr id="61" name="Google Shape;61;p7"/>
          <p:cNvPicPr preferRelativeResize="0"/>
          <p:nvPr/>
        </p:nvPicPr>
        <p:blipFill rotWithShape="1">
          <a:blip r:embed="rId3">
            <a:alphaModFix/>
          </a:blip>
          <a:srcRect/>
          <a:stretch/>
        </p:blipFill>
        <p:spPr>
          <a:xfrm>
            <a:off x="1" y="4792750"/>
            <a:ext cx="2192967" cy="2233500"/>
          </a:xfrm>
          <a:prstGeom prst="rect">
            <a:avLst/>
          </a:prstGeom>
          <a:noFill/>
          <a:ln>
            <a:noFill/>
          </a:ln>
        </p:spPr>
      </p:pic>
    </p:spTree>
    <p:extLst>
      <p:ext uri="{BB962C8B-B14F-4D97-AF65-F5344CB8AC3E}">
        <p14:creationId xmlns:p14="http://schemas.microsoft.com/office/powerpoint/2010/main" val="454909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2"/>
        <p:cNvGrpSpPr/>
        <p:nvPr/>
      </p:nvGrpSpPr>
      <p:grpSpPr>
        <a:xfrm>
          <a:off x="0" y="0"/>
          <a:ext cx="0" cy="0"/>
          <a:chOff x="0" y="0"/>
          <a:chExt cx="0" cy="0"/>
        </a:xfrm>
      </p:grpSpPr>
      <p:sp>
        <p:nvSpPr>
          <p:cNvPr id="63" name="Google Shape;63;p8"/>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pPr lvl="0"/>
            <a:r>
              <a:rPr lang="en-GB"/>
              <a:t>Click to edit Master text styles</a:t>
            </a:r>
          </a:p>
        </p:txBody>
      </p:sp>
      <p:sp>
        <p:nvSpPr>
          <p:cNvPr id="64" name="Google Shape;6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51E6D85-6B33-DE45-8C00-5414423FE522}" type="slidenum">
              <a:rPr lang="en-US" smtClean="0"/>
              <a:t>‹#›</a:t>
            </a:fld>
            <a:endParaRPr lang="en-US"/>
          </a:p>
        </p:txBody>
      </p:sp>
      <p:sp>
        <p:nvSpPr>
          <p:cNvPr id="65" name="Google Shape;65;p8"/>
          <p:cNvSpPr/>
          <p:nvPr/>
        </p:nvSpPr>
        <p:spPr>
          <a:xfrm>
            <a:off x="5321500" y="-87400"/>
            <a:ext cx="7070400" cy="703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66" name="Google Shape;66;p8"/>
          <p:cNvPicPr preferRelativeResize="0"/>
          <p:nvPr/>
        </p:nvPicPr>
        <p:blipFill rotWithShape="1">
          <a:blip r:embed="rId2">
            <a:alphaModFix/>
          </a:blip>
          <a:srcRect/>
          <a:stretch/>
        </p:blipFill>
        <p:spPr>
          <a:xfrm rot="452180">
            <a:off x="5597653" y="830528"/>
            <a:ext cx="7911068" cy="7738461"/>
          </a:xfrm>
          <a:prstGeom prst="rect">
            <a:avLst/>
          </a:prstGeom>
          <a:noFill/>
          <a:ln>
            <a:noFill/>
          </a:ln>
        </p:spPr>
      </p:pic>
      <p:pic>
        <p:nvPicPr>
          <p:cNvPr id="67" name="Google Shape;67;p8"/>
          <p:cNvPicPr preferRelativeResize="0"/>
          <p:nvPr/>
        </p:nvPicPr>
        <p:blipFill rotWithShape="1">
          <a:blip r:embed="rId3">
            <a:alphaModFix/>
          </a:blip>
          <a:srcRect/>
          <a:stretch/>
        </p:blipFill>
        <p:spPr>
          <a:xfrm rot="-477110">
            <a:off x="5872331" y="-472243"/>
            <a:ext cx="2623496" cy="2743200"/>
          </a:xfrm>
          <a:prstGeom prst="rect">
            <a:avLst/>
          </a:prstGeom>
          <a:noFill/>
          <a:ln>
            <a:noFill/>
          </a:ln>
        </p:spPr>
      </p:pic>
      <p:pic>
        <p:nvPicPr>
          <p:cNvPr id="68" name="Google Shape;68;p8"/>
          <p:cNvPicPr preferRelativeResize="0"/>
          <p:nvPr/>
        </p:nvPicPr>
        <p:blipFill rotWithShape="1">
          <a:blip r:embed="rId4">
            <a:alphaModFix/>
          </a:blip>
          <a:srcRect/>
          <a:stretch/>
        </p:blipFill>
        <p:spPr>
          <a:xfrm rot="-477109">
            <a:off x="11060349" y="-70377"/>
            <a:ext cx="2453916" cy="2743200"/>
          </a:xfrm>
          <a:prstGeom prst="rect">
            <a:avLst/>
          </a:prstGeom>
          <a:noFill/>
          <a:ln>
            <a:noFill/>
          </a:ln>
        </p:spPr>
      </p:pic>
      <p:pic>
        <p:nvPicPr>
          <p:cNvPr id="69" name="Google Shape;69;p8"/>
          <p:cNvPicPr preferRelativeResize="0"/>
          <p:nvPr/>
        </p:nvPicPr>
        <p:blipFill rotWithShape="1">
          <a:blip r:embed="rId4">
            <a:alphaModFix/>
          </a:blip>
          <a:srcRect/>
          <a:stretch/>
        </p:blipFill>
        <p:spPr>
          <a:xfrm rot="-477109">
            <a:off x="5624382" y="5797313"/>
            <a:ext cx="2453916" cy="2743200"/>
          </a:xfrm>
          <a:prstGeom prst="rect">
            <a:avLst/>
          </a:prstGeom>
          <a:noFill/>
          <a:ln>
            <a:noFill/>
          </a:ln>
        </p:spPr>
      </p:pic>
    </p:spTree>
    <p:extLst>
      <p:ext uri="{BB962C8B-B14F-4D97-AF65-F5344CB8AC3E}">
        <p14:creationId xmlns:p14="http://schemas.microsoft.com/office/powerpoint/2010/main" val="87883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51E6D85-6B33-DE45-8C00-5414423FE522}" type="slidenum">
              <a:rPr lang="en-US" smtClean="0"/>
              <a:t>‹#›</a:t>
            </a:fld>
            <a:endParaRPr lang="en-US"/>
          </a:p>
        </p:txBody>
      </p:sp>
    </p:spTree>
    <p:extLst>
      <p:ext uri="{BB962C8B-B14F-4D97-AF65-F5344CB8AC3E}">
        <p14:creationId xmlns:p14="http://schemas.microsoft.com/office/powerpoint/2010/main" val="657647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erriweather"/>
              <a:buChar char="●"/>
              <a:defRPr sz="1800">
                <a:solidFill>
                  <a:schemeClr val="dk2"/>
                </a:solidFill>
                <a:latin typeface="Merriweather"/>
                <a:ea typeface="Merriweather"/>
                <a:cs typeface="Merriweather"/>
                <a:sym typeface="Merriweather"/>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Nunito Light"/>
              <a:buChar char="■"/>
              <a:defRPr>
                <a:solidFill>
                  <a:schemeClr val="dk2"/>
                </a:solidFill>
                <a:latin typeface="Nunito Light"/>
                <a:ea typeface="Nunito Light"/>
                <a:cs typeface="Nunito Light"/>
                <a:sym typeface="Nunito Light"/>
              </a:defRPr>
            </a:lvl3pPr>
            <a:lvl4pPr marL="1828800" lvl="3" indent="-317500">
              <a:lnSpc>
                <a:spcPct val="115000"/>
              </a:lnSpc>
              <a:spcBef>
                <a:spcPts val="0"/>
              </a:spcBef>
              <a:spcAft>
                <a:spcPts val="0"/>
              </a:spcAft>
              <a:buClr>
                <a:schemeClr val="dk2"/>
              </a:buClr>
              <a:buSzPts val="1400"/>
              <a:buFont typeface="Nunito Light"/>
              <a:buChar char="●"/>
              <a:defRPr>
                <a:solidFill>
                  <a:schemeClr val="dk2"/>
                </a:solidFill>
                <a:latin typeface="Nunito Light"/>
                <a:ea typeface="Nunito Light"/>
                <a:cs typeface="Nunito Light"/>
                <a:sym typeface="Nunito Light"/>
              </a:defRPr>
            </a:lvl4pPr>
            <a:lvl5pPr marL="2286000" lvl="4" indent="-317500">
              <a:lnSpc>
                <a:spcPct val="115000"/>
              </a:lnSpc>
              <a:spcBef>
                <a:spcPts val="0"/>
              </a:spcBef>
              <a:spcAft>
                <a:spcPts val="0"/>
              </a:spcAft>
              <a:buClr>
                <a:schemeClr val="dk2"/>
              </a:buClr>
              <a:buSzPts val="1400"/>
              <a:buFont typeface="Nunito Light"/>
              <a:buChar char="○"/>
              <a:defRPr>
                <a:solidFill>
                  <a:schemeClr val="dk2"/>
                </a:solidFill>
                <a:latin typeface="Nunito Light"/>
                <a:ea typeface="Nunito Light"/>
                <a:cs typeface="Nunito Light"/>
                <a:sym typeface="Nunito Light"/>
              </a:defRPr>
            </a:lvl5pPr>
            <a:lvl6pPr marL="2743200" lvl="5" indent="-317500">
              <a:lnSpc>
                <a:spcPct val="115000"/>
              </a:lnSpc>
              <a:spcBef>
                <a:spcPts val="0"/>
              </a:spcBef>
              <a:spcAft>
                <a:spcPts val="0"/>
              </a:spcAft>
              <a:buClr>
                <a:schemeClr val="dk2"/>
              </a:buClr>
              <a:buSzPts val="1400"/>
              <a:buFont typeface="Nunito Light"/>
              <a:buChar char="■"/>
              <a:defRPr>
                <a:solidFill>
                  <a:schemeClr val="dk2"/>
                </a:solidFill>
                <a:latin typeface="Nunito Light"/>
                <a:ea typeface="Nunito Light"/>
                <a:cs typeface="Nunito Light"/>
                <a:sym typeface="Nunito Light"/>
              </a:defRPr>
            </a:lvl6pPr>
            <a:lvl7pPr marL="3200400" lvl="6" indent="-317500">
              <a:lnSpc>
                <a:spcPct val="115000"/>
              </a:lnSpc>
              <a:spcBef>
                <a:spcPts val="0"/>
              </a:spcBef>
              <a:spcAft>
                <a:spcPts val="0"/>
              </a:spcAft>
              <a:buClr>
                <a:schemeClr val="dk2"/>
              </a:buClr>
              <a:buSzPts val="1400"/>
              <a:buFont typeface="Nunito Light"/>
              <a:buChar char="●"/>
              <a:defRPr>
                <a:solidFill>
                  <a:schemeClr val="dk2"/>
                </a:solidFill>
                <a:latin typeface="Nunito Light"/>
                <a:ea typeface="Nunito Light"/>
                <a:cs typeface="Nunito Light"/>
                <a:sym typeface="Nunito Light"/>
              </a:defRPr>
            </a:lvl7pPr>
            <a:lvl8pPr marL="3657600" lvl="7" indent="-317500">
              <a:lnSpc>
                <a:spcPct val="115000"/>
              </a:lnSpc>
              <a:spcBef>
                <a:spcPts val="0"/>
              </a:spcBef>
              <a:spcAft>
                <a:spcPts val="0"/>
              </a:spcAft>
              <a:buClr>
                <a:schemeClr val="dk2"/>
              </a:buClr>
              <a:buSzPts val="1400"/>
              <a:buFont typeface="Nunito Light"/>
              <a:buChar char="○"/>
              <a:defRPr>
                <a:solidFill>
                  <a:schemeClr val="dk2"/>
                </a:solidFill>
                <a:latin typeface="Nunito Light"/>
                <a:ea typeface="Nunito Light"/>
                <a:cs typeface="Nunito Light"/>
                <a:sym typeface="Nunito Light"/>
              </a:defRPr>
            </a:lvl8pPr>
            <a:lvl9pPr marL="4114800" lvl="8" indent="-317500">
              <a:lnSpc>
                <a:spcPct val="115000"/>
              </a:lnSpc>
              <a:spcBef>
                <a:spcPts val="0"/>
              </a:spcBef>
              <a:spcAft>
                <a:spcPts val="0"/>
              </a:spcAft>
              <a:buClr>
                <a:schemeClr val="dk2"/>
              </a:buClr>
              <a:buSzPts val="1400"/>
              <a:buFont typeface="Nunito Light"/>
              <a:buChar char="■"/>
              <a:defRPr>
                <a:solidFill>
                  <a:schemeClr val="dk2"/>
                </a:solidFill>
                <a:latin typeface="Nunito Light"/>
                <a:ea typeface="Nunito Light"/>
                <a:cs typeface="Nunito Light"/>
                <a:sym typeface="Nunito Light"/>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151E6D85-6B33-DE45-8C00-5414423FE522}" type="slidenum">
              <a:rPr lang="en-US" smtClean="0"/>
              <a:t>‹#›</a:t>
            </a:fld>
            <a:endParaRPr lang="en-US"/>
          </a:p>
        </p:txBody>
      </p:sp>
    </p:spTree>
    <p:extLst>
      <p:ext uri="{BB962C8B-B14F-4D97-AF65-F5344CB8AC3E}">
        <p14:creationId xmlns:p14="http://schemas.microsoft.com/office/powerpoint/2010/main" val="2918759546"/>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hyperlink" Target="https://fit-womencompany.wixsite.com/fit-women" TargetMode="Externa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hyperlink" Target="https://1drv.ms/x/s!Ar-nzVBAdyzxgh4DkdxzTuyF6Kr5?e=EpvxG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1drv.ms/x/s!Ar-nzVBAdyzxgh4DkdxzTuyF6Kr5?e=EpvxG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www.masterclass.com/articles/how-to-calculate-operating-cost" TargetMode="External"/><Relationship Id="rId7" Type="http://schemas.openxmlformats.org/officeDocument/2006/relationships/image" Target="../media/image40.png"/><Relationship Id="rId2" Type="http://schemas.openxmlformats.org/officeDocument/2006/relationships/hyperlink" Target="https://www.zoho.com/subscriptions/guides/what-is-customer-lifetime-value-clv.html#:~:text=Customer%20Lifetime%20Value%20is%20calculated,frequency%2C%20and%20average%20customer%20lifespan." TargetMode="Externa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masterclass.com/articles/how-to-calculate-operating-profit-in-busines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hyperlink" Target="https://docs.google.com/spreadsheets/d/1Fk9Dod-JEYML04mHHyTOmfnLsS2RoAmqeNe6YfRGH1Q/edit?usp=sharing"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s://docs.google.com/spreadsheets/d/1Fk9Dod-JEYML04mHHyTOmfnLsS2RoAmqeNe6YfRGH1Q/edit?usp=sharing" TargetMode="Externa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hyperlink" Target="https://genderdata.worldbank.org/topics/population/"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23627-CB96-4B4F-83C2-1F06426E7125}"/>
              </a:ext>
            </a:extLst>
          </p:cNvPr>
          <p:cNvPicPr>
            <a:picLocks noChangeAspect="1"/>
          </p:cNvPicPr>
          <p:nvPr/>
        </p:nvPicPr>
        <p:blipFill>
          <a:blip r:embed="rId2"/>
          <a:stretch>
            <a:fillRect/>
          </a:stretch>
        </p:blipFill>
        <p:spPr>
          <a:xfrm>
            <a:off x="2725254" y="2139201"/>
            <a:ext cx="6184900" cy="2235200"/>
          </a:xfrm>
          <a:prstGeom prst="rect">
            <a:avLst/>
          </a:prstGeom>
        </p:spPr>
      </p:pic>
      <p:pic>
        <p:nvPicPr>
          <p:cNvPr id="7" name="Picture 6">
            <a:extLst>
              <a:ext uri="{FF2B5EF4-FFF2-40B4-BE49-F238E27FC236}">
                <a16:creationId xmlns:a16="http://schemas.microsoft.com/office/drawing/2014/main" id="{CC1CAEDE-5472-214C-B939-A67A34B049D7}"/>
              </a:ext>
            </a:extLst>
          </p:cNvPr>
          <p:cNvPicPr>
            <a:picLocks noChangeAspect="1"/>
          </p:cNvPicPr>
          <p:nvPr/>
        </p:nvPicPr>
        <p:blipFill>
          <a:blip r:embed="rId3"/>
          <a:stretch>
            <a:fillRect/>
          </a:stretch>
        </p:blipFill>
        <p:spPr>
          <a:xfrm>
            <a:off x="8910154" y="2139201"/>
            <a:ext cx="1701579" cy="2235200"/>
          </a:xfrm>
          <a:prstGeom prst="rect">
            <a:avLst/>
          </a:prstGeom>
        </p:spPr>
      </p:pic>
    </p:spTree>
    <p:extLst>
      <p:ext uri="{BB962C8B-B14F-4D97-AF65-F5344CB8AC3E}">
        <p14:creationId xmlns:p14="http://schemas.microsoft.com/office/powerpoint/2010/main" val="4070170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48FE544-8DCF-AE45-A6F6-97652F02E823}"/>
              </a:ext>
            </a:extLst>
          </p:cNvPr>
          <p:cNvGraphicFramePr>
            <a:graphicFrameLocks noGrp="1"/>
          </p:cNvGraphicFramePr>
          <p:nvPr>
            <p:extLst>
              <p:ext uri="{D42A27DB-BD31-4B8C-83A1-F6EECF244321}">
                <p14:modId xmlns:p14="http://schemas.microsoft.com/office/powerpoint/2010/main" val="2242154975"/>
              </p:ext>
            </p:extLst>
          </p:nvPr>
        </p:nvGraphicFramePr>
        <p:xfrm>
          <a:off x="254442" y="707667"/>
          <a:ext cx="11569145" cy="6082748"/>
        </p:xfrm>
        <a:graphic>
          <a:graphicData uri="http://schemas.openxmlformats.org/drawingml/2006/table">
            <a:tbl>
              <a:tblPr/>
              <a:tblGrid>
                <a:gridCol w="1652735">
                  <a:extLst>
                    <a:ext uri="{9D8B030D-6E8A-4147-A177-3AD203B41FA5}">
                      <a16:colId xmlns:a16="http://schemas.microsoft.com/office/drawing/2014/main" val="4076557761"/>
                    </a:ext>
                  </a:extLst>
                </a:gridCol>
                <a:gridCol w="1949206">
                  <a:extLst>
                    <a:ext uri="{9D8B030D-6E8A-4147-A177-3AD203B41FA5}">
                      <a16:colId xmlns:a16="http://schemas.microsoft.com/office/drawing/2014/main" val="2496227148"/>
                    </a:ext>
                  </a:extLst>
                </a:gridCol>
                <a:gridCol w="1860605">
                  <a:extLst>
                    <a:ext uri="{9D8B030D-6E8A-4147-A177-3AD203B41FA5}">
                      <a16:colId xmlns:a16="http://schemas.microsoft.com/office/drawing/2014/main" val="1313039067"/>
                    </a:ext>
                  </a:extLst>
                </a:gridCol>
                <a:gridCol w="1148394">
                  <a:extLst>
                    <a:ext uri="{9D8B030D-6E8A-4147-A177-3AD203B41FA5}">
                      <a16:colId xmlns:a16="http://schemas.microsoft.com/office/drawing/2014/main" val="2809956749"/>
                    </a:ext>
                  </a:extLst>
                </a:gridCol>
                <a:gridCol w="1737929">
                  <a:extLst>
                    <a:ext uri="{9D8B030D-6E8A-4147-A177-3AD203B41FA5}">
                      <a16:colId xmlns:a16="http://schemas.microsoft.com/office/drawing/2014/main" val="380196565"/>
                    </a:ext>
                  </a:extLst>
                </a:gridCol>
                <a:gridCol w="1900362">
                  <a:extLst>
                    <a:ext uri="{9D8B030D-6E8A-4147-A177-3AD203B41FA5}">
                      <a16:colId xmlns:a16="http://schemas.microsoft.com/office/drawing/2014/main" val="2923615156"/>
                    </a:ext>
                  </a:extLst>
                </a:gridCol>
                <a:gridCol w="1319914">
                  <a:extLst>
                    <a:ext uri="{9D8B030D-6E8A-4147-A177-3AD203B41FA5}">
                      <a16:colId xmlns:a16="http://schemas.microsoft.com/office/drawing/2014/main" val="2893291571"/>
                    </a:ext>
                  </a:extLst>
                </a:gridCol>
              </a:tblGrid>
              <a:tr h="567175">
                <a:tc>
                  <a:txBody>
                    <a:bodyPr/>
                    <a:lstStyle/>
                    <a:p>
                      <a:pPr fontAlgn="b"/>
                      <a:r>
                        <a:rPr lang="en-IN" sz="1800" b="1" dirty="0">
                          <a:effectLst/>
                        </a:rPr>
                        <a:t>Competitor</a:t>
                      </a:r>
                    </a:p>
                  </a:txBody>
                  <a:tcPr marL="17795" marR="17795" marT="8898" marB="8898"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1800" b="1">
                          <a:effectLst/>
                        </a:rPr>
                        <a:t>Product</a:t>
                      </a:r>
                    </a:p>
                  </a:txBody>
                  <a:tcPr marL="17795" marR="17795" marT="8898" marB="8898"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1800" b="1" dirty="0">
                          <a:effectLst/>
                        </a:rPr>
                        <a:t>UVP</a:t>
                      </a:r>
                    </a:p>
                  </a:txBody>
                  <a:tcPr marL="17795" marR="17795" marT="8898" marB="8898"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1800" b="1" dirty="0">
                          <a:effectLst/>
                        </a:rPr>
                        <a:t>Price (INR)</a:t>
                      </a:r>
                    </a:p>
                  </a:txBody>
                  <a:tcPr marL="17795" marR="17795" marT="8898" marB="8898"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1800" b="1" dirty="0">
                          <a:effectLst/>
                        </a:rPr>
                        <a:t>Market Review</a:t>
                      </a:r>
                    </a:p>
                  </a:txBody>
                  <a:tcPr marL="17795" marR="17795" marT="8898" marB="8898"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1800" b="1">
                          <a:effectLst/>
                        </a:rPr>
                        <a:t>Acceptance</a:t>
                      </a:r>
                    </a:p>
                  </a:txBody>
                  <a:tcPr marL="17795" marR="17795" marT="8898" marB="8898"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1800" b="1" dirty="0">
                          <a:effectLst/>
                        </a:rPr>
                        <a:t>Rating</a:t>
                      </a:r>
                    </a:p>
                  </a:txBody>
                  <a:tcPr marL="17795" marR="17795" marT="8898" marB="8898"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483802068"/>
                  </a:ext>
                </a:extLst>
              </a:tr>
              <a:tr h="801298">
                <a:tc>
                  <a:txBody>
                    <a:bodyPr/>
                    <a:lstStyle/>
                    <a:p>
                      <a:pPr fontAlgn="base"/>
                      <a:r>
                        <a:rPr lang="en-IN" sz="1000">
                          <a:solidFill>
                            <a:srgbClr val="130C04"/>
                          </a:solidFill>
                          <a:effectLst/>
                          <a:latin typeface="American Typewriter" panose="02090604020004020304" pitchFamily="18" charset="77"/>
                        </a:rPr>
                        <a:t>HerSheFitness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00">
                          <a:solidFill>
                            <a:srgbClr val="130C04"/>
                          </a:solidFill>
                          <a:effectLst/>
                          <a:latin typeface="American Typewriter" panose="02090604020004020304" pitchFamily="18" charset="77"/>
                        </a:rPr>
                        <a:t>Online fitness platform for women of all ages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00">
                          <a:solidFill>
                            <a:srgbClr val="130C04"/>
                          </a:solidFill>
                          <a:effectLst/>
                          <a:latin typeface="American Typewriter" panose="02090604020004020304" pitchFamily="18" charset="77"/>
                        </a:rPr>
                        <a:t>Personalized workouts, expert guidance, community support</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00">
                          <a:solidFill>
                            <a:srgbClr val="130C04"/>
                          </a:solidFill>
                          <a:effectLst/>
                          <a:latin typeface="American Typewriter" panose="02090604020004020304" pitchFamily="18" charset="77"/>
                        </a:rPr>
                        <a:t>1500</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00">
                          <a:solidFill>
                            <a:srgbClr val="130C04"/>
                          </a:solidFill>
                          <a:effectLst/>
                          <a:latin typeface="American Typewriter" panose="02090604020004020304" pitchFamily="18" charset="77"/>
                        </a:rPr>
                        <a:t>Growing market for women's fitness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00">
                          <a:solidFill>
                            <a:srgbClr val="130C04"/>
                          </a:solidFill>
                          <a:effectLst/>
                          <a:latin typeface="American Typewriter" panose="02090604020004020304" pitchFamily="18" charset="77"/>
                        </a:rPr>
                        <a:t>High acceptance among target audience</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00" dirty="0">
                          <a:solidFill>
                            <a:srgbClr val="130C04"/>
                          </a:solidFill>
                          <a:effectLst/>
                          <a:latin typeface="American Typewriter" panose="02090604020004020304" pitchFamily="18" charset="77"/>
                        </a:rPr>
                        <a:t>4.5</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582210095"/>
                  </a:ext>
                </a:extLst>
              </a:tr>
              <a:tr h="942856">
                <a:tc>
                  <a:txBody>
                    <a:bodyPr/>
                    <a:lstStyle/>
                    <a:p>
                      <a:pPr fontAlgn="base"/>
                      <a:r>
                        <a:rPr lang="en-IN" sz="1050">
                          <a:solidFill>
                            <a:srgbClr val="130C04"/>
                          </a:solidFill>
                          <a:effectLst/>
                          <a:latin typeface="American Typewriter" panose="02090604020004020304" pitchFamily="18" charset="77"/>
                        </a:rPr>
                        <a:t>CultFit</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On-demand fitness platform with group classes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Wide variety of classes, convenient scheduling, experienced trainers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dirty="0">
                          <a:solidFill>
                            <a:srgbClr val="130C04"/>
                          </a:solidFill>
                          <a:effectLst/>
                          <a:latin typeface="American Typewriter" panose="02090604020004020304" pitchFamily="18" charset="77"/>
                        </a:rPr>
                        <a:t>2000</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Established player in the fitness industry</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dirty="0">
                          <a:solidFill>
                            <a:srgbClr val="130C04"/>
                          </a:solidFill>
                          <a:effectLst/>
                          <a:latin typeface="American Typewriter" panose="02090604020004020304" pitchFamily="18" charset="77"/>
                        </a:rPr>
                        <a:t>Widespread acceptance</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dirty="0">
                          <a:solidFill>
                            <a:srgbClr val="130C04"/>
                          </a:solidFill>
                          <a:effectLst/>
                          <a:latin typeface="American Typewriter" panose="02090604020004020304" pitchFamily="18" charset="77"/>
                        </a:rPr>
                        <a:t>4.2</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074027901"/>
                  </a:ext>
                </a:extLst>
              </a:tr>
              <a:tr h="1013631">
                <a:tc>
                  <a:txBody>
                    <a:bodyPr/>
                    <a:lstStyle/>
                    <a:p>
                      <a:pPr fontAlgn="base"/>
                      <a:r>
                        <a:rPr lang="en-IN" sz="1100">
                          <a:solidFill>
                            <a:srgbClr val="130C04"/>
                          </a:solidFill>
                          <a:effectLst/>
                          <a:latin typeface="American Typewriter" panose="02090604020004020304" pitchFamily="18" charset="77"/>
                        </a:rPr>
                        <a:t>Fit &amp; Flash</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100">
                          <a:solidFill>
                            <a:srgbClr val="130C04"/>
                          </a:solidFill>
                          <a:effectLst/>
                          <a:latin typeface="American Typewriter" panose="02090604020004020304" pitchFamily="18" charset="77"/>
                        </a:rPr>
                        <a:t>Women's-only fitness studio with dance-based workouts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100">
                          <a:solidFill>
                            <a:srgbClr val="130C04"/>
                          </a:solidFill>
                          <a:effectLst/>
                          <a:latin typeface="American Typewriter" panose="02090604020004020304" pitchFamily="18" charset="77"/>
                        </a:rPr>
                        <a:t>Fun and energetic workouts, supportive environment, focus on weight loss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100">
                          <a:solidFill>
                            <a:srgbClr val="130C04"/>
                          </a:solidFill>
                          <a:effectLst/>
                          <a:latin typeface="American Typewriter" panose="02090604020004020304" pitchFamily="18" charset="77"/>
                        </a:rPr>
                        <a:t>2500</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100">
                          <a:solidFill>
                            <a:srgbClr val="130C04"/>
                          </a:solidFill>
                          <a:effectLst/>
                          <a:latin typeface="American Typewriter" panose="02090604020004020304" pitchFamily="18" charset="77"/>
                        </a:rPr>
                        <a:t>Niche market with growing popularity</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100">
                          <a:solidFill>
                            <a:srgbClr val="130C04"/>
                          </a:solidFill>
                          <a:effectLst/>
                          <a:latin typeface="American Typewriter" panose="02090604020004020304" pitchFamily="18" charset="77"/>
                        </a:rPr>
                        <a:t>Positive feedback from members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100" dirty="0">
                          <a:solidFill>
                            <a:srgbClr val="130C04"/>
                          </a:solidFill>
                          <a:effectLst/>
                          <a:latin typeface="American Typewriter" panose="02090604020004020304" pitchFamily="18" charset="77"/>
                        </a:rPr>
                        <a:t>4.7</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457914799"/>
                  </a:ext>
                </a:extLst>
              </a:tr>
              <a:tr h="942856">
                <a:tc>
                  <a:txBody>
                    <a:bodyPr/>
                    <a:lstStyle/>
                    <a:p>
                      <a:pPr fontAlgn="base"/>
                      <a:r>
                        <a:rPr lang="en-IN" sz="1050">
                          <a:solidFill>
                            <a:srgbClr val="130C04"/>
                          </a:solidFill>
                          <a:effectLst/>
                          <a:latin typeface="American Typewriter" panose="02090604020004020304" pitchFamily="18" charset="77"/>
                        </a:rPr>
                        <a:t>Women Fitness India</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Online fitness platform with focus on Indian women's health</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Culturally relevant workouts, expert guidance on nutrition and Ayurveda</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1800</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Emerging player with a focus on underserved market</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Gaining traction among target audience</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dirty="0">
                          <a:solidFill>
                            <a:srgbClr val="130C04"/>
                          </a:solidFill>
                          <a:effectLst/>
                          <a:latin typeface="American Typewriter" panose="02090604020004020304" pitchFamily="18" charset="77"/>
                        </a:rPr>
                        <a:t>4.3</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804314512"/>
                  </a:ext>
                </a:extLst>
              </a:tr>
              <a:tr h="872076">
                <a:tc>
                  <a:txBody>
                    <a:bodyPr/>
                    <a:lstStyle/>
                    <a:p>
                      <a:pPr fontAlgn="base"/>
                      <a:r>
                        <a:rPr lang="en-IN" sz="1050">
                          <a:solidFill>
                            <a:srgbClr val="130C04"/>
                          </a:solidFill>
                          <a:effectLst/>
                          <a:latin typeface="American Typewriter" panose="02090604020004020304" pitchFamily="18" charset="77"/>
                        </a:rPr>
                        <a:t>Your Fitness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dirty="0">
                          <a:solidFill>
                            <a:srgbClr val="130C04"/>
                          </a:solidFill>
                          <a:effectLst/>
                          <a:latin typeface="American Typewriter" panose="02090604020004020304" pitchFamily="18" charset="77"/>
                        </a:rPr>
                        <a:t>Personalized fitness coaching and nutrition </a:t>
                      </a:r>
                      <a:r>
                        <a:rPr lang="en-IN" sz="1050" dirty="0" err="1">
                          <a:solidFill>
                            <a:srgbClr val="130C04"/>
                          </a:solidFill>
                          <a:effectLst/>
                          <a:latin typeface="American Typewriter" panose="02090604020004020304" pitchFamily="18" charset="77"/>
                        </a:rPr>
                        <a:t>counseling</a:t>
                      </a:r>
                      <a:endParaRPr lang="en-IN" sz="1050" dirty="0">
                        <a:solidFill>
                          <a:srgbClr val="130C04"/>
                        </a:solidFill>
                        <a:effectLst/>
                        <a:latin typeface="American Typewriter" panose="02090604020004020304" pitchFamily="18" charset="77"/>
                      </a:endParaRP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dirty="0">
                          <a:solidFill>
                            <a:srgbClr val="130C04"/>
                          </a:solidFill>
                          <a:effectLst/>
                          <a:latin typeface="American Typewriter" panose="02090604020004020304" pitchFamily="18" charset="77"/>
                        </a:rPr>
                        <a:t>Customized plans, one-on-one support, holistic approach to wellness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3000</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Boutique service with high satisfaction rates</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IN" sz="1050" dirty="0">
                          <a:solidFill>
                            <a:srgbClr val="130C04"/>
                          </a:solidFill>
                          <a:effectLst/>
                          <a:latin typeface="American Typewriter" panose="02090604020004020304" pitchFamily="18" charset="77"/>
                        </a:rPr>
                        <a:t>Widespread acceptance</a:t>
                      </a:r>
                    </a:p>
                    <a:p>
                      <a:pPr fontAlgn="base"/>
                      <a:endParaRPr lang="en-IN" sz="1050" dirty="0">
                        <a:solidFill>
                          <a:srgbClr val="130C04"/>
                        </a:solidFill>
                        <a:effectLst/>
                        <a:latin typeface="American Typewriter" panose="02090604020004020304" pitchFamily="18" charset="77"/>
                      </a:endParaRP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endParaRPr lang="en-IN" sz="1050" dirty="0">
                        <a:solidFill>
                          <a:srgbClr val="130C04"/>
                        </a:solidFill>
                        <a:effectLst/>
                        <a:latin typeface="American Typewriter" panose="02090604020004020304" pitchFamily="18" charset="77"/>
                      </a:endParaRP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557849543"/>
                  </a:ext>
                </a:extLst>
              </a:tr>
              <a:tr h="942856">
                <a:tc>
                  <a:txBody>
                    <a:bodyPr/>
                    <a:lstStyle/>
                    <a:p>
                      <a:pPr fontAlgn="base"/>
                      <a:r>
                        <a:rPr lang="en-IN" sz="1050">
                          <a:solidFill>
                            <a:srgbClr val="130C04"/>
                          </a:solidFill>
                          <a:effectLst/>
                          <a:latin typeface="American Typewriter" panose="02090604020004020304" pitchFamily="18" charset="77"/>
                        </a:rPr>
                        <a:t>Your Venture</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Holistic fitness and wellness program for mid-aged women in India</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Comprehensive approach to fitness, yoga, fun activities, and bonding time</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dirty="0">
                          <a:solidFill>
                            <a:srgbClr val="130C04"/>
                          </a:solidFill>
                          <a:effectLst/>
                          <a:latin typeface="American Typewriter" panose="02090604020004020304" pitchFamily="18" charset="77"/>
                        </a:rPr>
                        <a:t>1700</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Emerging market with high potential</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a:solidFill>
                            <a:srgbClr val="130C04"/>
                          </a:solidFill>
                          <a:effectLst/>
                          <a:latin typeface="American Typewriter" panose="02090604020004020304" pitchFamily="18" charset="77"/>
                        </a:rPr>
                        <a:t>Targeted approach and unique value proposition</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050" dirty="0">
                          <a:solidFill>
                            <a:srgbClr val="130C04"/>
                          </a:solidFill>
                          <a:effectLst/>
                          <a:latin typeface="American Typewriter" panose="02090604020004020304" pitchFamily="18" charset="77"/>
                        </a:rPr>
                        <a:t>3.9</a:t>
                      </a:r>
                    </a:p>
                  </a:txBody>
                  <a:tcPr marL="17795" marR="17795" marT="8898" marB="8898"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955944602"/>
                  </a:ext>
                </a:extLst>
              </a:tr>
            </a:tbl>
          </a:graphicData>
        </a:graphic>
      </p:graphicFrame>
      <p:sp>
        <p:nvSpPr>
          <p:cNvPr id="6" name="TextBox 5">
            <a:extLst>
              <a:ext uri="{FF2B5EF4-FFF2-40B4-BE49-F238E27FC236}">
                <a16:creationId xmlns:a16="http://schemas.microsoft.com/office/drawing/2014/main" id="{6005B482-C6DC-C24F-B511-4F6F422280C7}"/>
              </a:ext>
            </a:extLst>
          </p:cNvPr>
          <p:cNvSpPr txBox="1"/>
          <p:nvPr/>
        </p:nvSpPr>
        <p:spPr>
          <a:xfrm>
            <a:off x="254442" y="67585"/>
            <a:ext cx="6217920" cy="461665"/>
          </a:xfrm>
          <a:prstGeom prst="rect">
            <a:avLst/>
          </a:prstGeom>
          <a:noFill/>
        </p:spPr>
        <p:txBody>
          <a:bodyPr wrap="square" rtlCol="0">
            <a:spAutoFit/>
          </a:bodyPr>
          <a:lstStyle/>
          <a:p>
            <a:r>
              <a:rPr lang="en-US" sz="2400" b="1" dirty="0">
                <a:solidFill>
                  <a:srgbClr val="7030A0"/>
                </a:solidFill>
              </a:rPr>
              <a:t>COMPETITIONA ANALYSIS</a:t>
            </a:r>
          </a:p>
        </p:txBody>
      </p:sp>
      <p:pic>
        <p:nvPicPr>
          <p:cNvPr id="8" name="Picture 7">
            <a:extLst>
              <a:ext uri="{FF2B5EF4-FFF2-40B4-BE49-F238E27FC236}">
                <a16:creationId xmlns:a16="http://schemas.microsoft.com/office/drawing/2014/main" id="{D5181A2B-146B-B340-9D59-5093ECDED98D}"/>
              </a:ext>
            </a:extLst>
          </p:cNvPr>
          <p:cNvPicPr>
            <a:picLocks noChangeAspect="1"/>
          </p:cNvPicPr>
          <p:nvPr/>
        </p:nvPicPr>
        <p:blipFill>
          <a:blip r:embed="rId2"/>
          <a:stretch>
            <a:fillRect/>
          </a:stretch>
        </p:blipFill>
        <p:spPr>
          <a:xfrm>
            <a:off x="9724445" y="0"/>
            <a:ext cx="2467555" cy="707667"/>
          </a:xfrm>
          <a:prstGeom prst="rect">
            <a:avLst/>
          </a:prstGeom>
        </p:spPr>
      </p:pic>
    </p:spTree>
    <p:extLst>
      <p:ext uri="{BB962C8B-B14F-4D97-AF65-F5344CB8AC3E}">
        <p14:creationId xmlns:p14="http://schemas.microsoft.com/office/powerpoint/2010/main" val="247589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6F67AC-ACA4-6846-AFDF-8BAFC79055AA}"/>
              </a:ext>
            </a:extLst>
          </p:cNvPr>
          <p:cNvPicPr>
            <a:picLocks noChangeAspect="1"/>
          </p:cNvPicPr>
          <p:nvPr/>
        </p:nvPicPr>
        <p:blipFill>
          <a:blip r:embed="rId2"/>
          <a:stretch>
            <a:fillRect/>
          </a:stretch>
        </p:blipFill>
        <p:spPr>
          <a:xfrm>
            <a:off x="323850" y="1089329"/>
            <a:ext cx="11544300" cy="5616271"/>
          </a:xfrm>
          <a:prstGeom prst="rect">
            <a:avLst/>
          </a:prstGeom>
        </p:spPr>
      </p:pic>
      <p:sp>
        <p:nvSpPr>
          <p:cNvPr id="6" name="TextBox 5">
            <a:extLst>
              <a:ext uri="{FF2B5EF4-FFF2-40B4-BE49-F238E27FC236}">
                <a16:creationId xmlns:a16="http://schemas.microsoft.com/office/drawing/2014/main" id="{E3498672-259A-B742-AAFC-2BC251F2CE90}"/>
              </a:ext>
            </a:extLst>
          </p:cNvPr>
          <p:cNvSpPr txBox="1"/>
          <p:nvPr/>
        </p:nvSpPr>
        <p:spPr>
          <a:xfrm>
            <a:off x="268191" y="230588"/>
            <a:ext cx="5098940" cy="461665"/>
          </a:xfrm>
          <a:prstGeom prst="rect">
            <a:avLst/>
          </a:prstGeom>
          <a:noFill/>
        </p:spPr>
        <p:txBody>
          <a:bodyPr wrap="square" rtlCol="0">
            <a:spAutoFit/>
          </a:bodyPr>
          <a:lstStyle/>
          <a:p>
            <a:r>
              <a:rPr lang="en-US" sz="2400" dirty="0">
                <a:solidFill>
                  <a:srgbClr val="7030A0"/>
                </a:solidFill>
                <a:latin typeface="American Typewriter" panose="02090604020004020304" pitchFamily="18" charset="77"/>
              </a:rPr>
              <a:t>LEAN CANVAS MEET </a:t>
            </a:r>
          </a:p>
        </p:txBody>
      </p:sp>
      <p:pic>
        <p:nvPicPr>
          <p:cNvPr id="7" name="Picture 6">
            <a:extLst>
              <a:ext uri="{FF2B5EF4-FFF2-40B4-BE49-F238E27FC236}">
                <a16:creationId xmlns:a16="http://schemas.microsoft.com/office/drawing/2014/main" id="{8FFD9DEF-A917-624F-9EC8-295C0ABFF080}"/>
              </a:ext>
            </a:extLst>
          </p:cNvPr>
          <p:cNvPicPr>
            <a:picLocks noChangeAspect="1"/>
          </p:cNvPicPr>
          <p:nvPr/>
        </p:nvPicPr>
        <p:blipFill>
          <a:blip r:embed="rId3"/>
          <a:stretch>
            <a:fillRect/>
          </a:stretch>
        </p:blipFill>
        <p:spPr>
          <a:xfrm>
            <a:off x="9724445" y="0"/>
            <a:ext cx="2467555" cy="707667"/>
          </a:xfrm>
          <a:prstGeom prst="rect">
            <a:avLst/>
          </a:prstGeom>
        </p:spPr>
      </p:pic>
    </p:spTree>
    <p:extLst>
      <p:ext uri="{BB962C8B-B14F-4D97-AF65-F5344CB8AC3E}">
        <p14:creationId xmlns:p14="http://schemas.microsoft.com/office/powerpoint/2010/main" val="2385787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8ACC82A-5A5E-054C-9966-BC9684C0CB5F}"/>
              </a:ext>
            </a:extLst>
          </p:cNvPr>
          <p:cNvGraphicFramePr>
            <a:graphicFrameLocks noGrp="1"/>
          </p:cNvGraphicFramePr>
          <p:nvPr>
            <p:extLst>
              <p:ext uri="{D42A27DB-BD31-4B8C-83A1-F6EECF244321}">
                <p14:modId xmlns:p14="http://schemas.microsoft.com/office/powerpoint/2010/main" val="2849632564"/>
              </p:ext>
            </p:extLst>
          </p:nvPr>
        </p:nvGraphicFramePr>
        <p:xfrm>
          <a:off x="462059" y="1655971"/>
          <a:ext cx="7990178" cy="4614558"/>
        </p:xfrm>
        <a:graphic>
          <a:graphicData uri="http://schemas.openxmlformats.org/drawingml/2006/table">
            <a:tbl>
              <a:tblPr/>
              <a:tblGrid>
                <a:gridCol w="3995089">
                  <a:extLst>
                    <a:ext uri="{9D8B030D-6E8A-4147-A177-3AD203B41FA5}">
                      <a16:colId xmlns:a16="http://schemas.microsoft.com/office/drawing/2014/main" val="7669324"/>
                    </a:ext>
                  </a:extLst>
                </a:gridCol>
                <a:gridCol w="3995089">
                  <a:extLst>
                    <a:ext uri="{9D8B030D-6E8A-4147-A177-3AD203B41FA5}">
                      <a16:colId xmlns:a16="http://schemas.microsoft.com/office/drawing/2014/main" val="786148119"/>
                    </a:ext>
                  </a:extLst>
                </a:gridCol>
              </a:tblGrid>
              <a:tr h="323440">
                <a:tc>
                  <a:txBody>
                    <a:bodyPr/>
                    <a:lstStyle/>
                    <a:p>
                      <a:pPr fontAlgn="b"/>
                      <a:r>
                        <a:rPr lang="en-IN" sz="2000" b="1" dirty="0">
                          <a:solidFill>
                            <a:srgbClr val="7030A0"/>
                          </a:solidFill>
                          <a:effectLst/>
                          <a:latin typeface="American Typewriter" panose="02090604020004020304" pitchFamily="18" charset="77"/>
                        </a:rPr>
                        <a:t>Feature</a:t>
                      </a:r>
                    </a:p>
                  </a:txBody>
                  <a:tcPr marL="78661" marR="78661" marT="39331" marB="39331"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2000" b="1" dirty="0">
                          <a:solidFill>
                            <a:srgbClr val="7030A0"/>
                          </a:solidFill>
                          <a:effectLst/>
                          <a:latin typeface="American Typewriter" panose="02090604020004020304" pitchFamily="18" charset="77"/>
                        </a:rPr>
                        <a:t>Description</a:t>
                      </a:r>
                    </a:p>
                  </a:txBody>
                  <a:tcPr marL="78661" marR="78661" marT="39331" marB="39331"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265924145"/>
                  </a:ext>
                </a:extLst>
              </a:tr>
              <a:tr h="1057774">
                <a:tc>
                  <a:txBody>
                    <a:bodyPr/>
                    <a:lstStyle/>
                    <a:p>
                      <a:pPr fontAlgn="base"/>
                      <a:r>
                        <a:rPr lang="en-IN" sz="1400" dirty="0">
                          <a:solidFill>
                            <a:srgbClr val="130C04"/>
                          </a:solidFill>
                          <a:effectLst/>
                          <a:latin typeface="American Typewriter" panose="02090604020004020304" pitchFamily="18" charset="77"/>
                        </a:rPr>
                        <a:t>Tailored Fitness Programs</a:t>
                      </a:r>
                    </a:p>
                  </a:txBody>
                  <a:tcPr marL="78661" marR="78661" marT="39331" marB="3933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dirty="0">
                          <a:solidFill>
                            <a:srgbClr val="130C04"/>
                          </a:solidFill>
                          <a:effectLst/>
                          <a:latin typeface="American Typewriter" panose="02090604020004020304" pitchFamily="18" charset="77"/>
                        </a:rPr>
                        <a:t>Customized workout plans catering to varying fitness levels and goals of mid-aged women.</a:t>
                      </a:r>
                    </a:p>
                  </a:txBody>
                  <a:tcPr marL="78661" marR="78661" marT="39331" marB="3933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75419415"/>
                  </a:ext>
                </a:extLst>
              </a:tr>
              <a:tr h="1057774">
                <a:tc>
                  <a:txBody>
                    <a:bodyPr/>
                    <a:lstStyle/>
                    <a:p>
                      <a:pPr fontAlgn="base"/>
                      <a:r>
                        <a:rPr lang="en-IN" sz="1400">
                          <a:solidFill>
                            <a:srgbClr val="130C04"/>
                          </a:solidFill>
                          <a:effectLst/>
                          <a:latin typeface="American Typewriter" panose="02090604020004020304" pitchFamily="18" charset="77"/>
                        </a:rPr>
                        <a:t>Happiness-Driven Activities</a:t>
                      </a:r>
                    </a:p>
                  </a:txBody>
                  <a:tcPr marL="78661" marR="78661" marT="39331" marB="3933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a:solidFill>
                            <a:srgbClr val="130C04"/>
                          </a:solidFill>
                          <a:effectLst/>
                          <a:latin typeface="American Typewriter" panose="02090604020004020304" pitchFamily="18" charset="77"/>
                        </a:rPr>
                        <a:t>Offer yoga sessions, Zumba classes, or other enjoyable activities promoting happiness and well-being.</a:t>
                      </a:r>
                    </a:p>
                  </a:txBody>
                  <a:tcPr marL="78661" marR="78661" marT="39331" marB="3933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563981221"/>
                  </a:ext>
                </a:extLst>
              </a:tr>
              <a:tr h="1057774">
                <a:tc>
                  <a:txBody>
                    <a:bodyPr/>
                    <a:lstStyle/>
                    <a:p>
                      <a:pPr fontAlgn="base"/>
                      <a:r>
                        <a:rPr lang="en-IN" sz="1400">
                          <a:solidFill>
                            <a:srgbClr val="130C04"/>
                          </a:solidFill>
                          <a:effectLst/>
                          <a:latin typeface="American Typewriter" panose="02090604020004020304" pitchFamily="18" charset="77"/>
                        </a:rPr>
                        <a:t>Community Building</a:t>
                      </a:r>
                    </a:p>
                  </a:txBody>
                  <a:tcPr marL="78661" marR="78661" marT="39331" marB="3933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a:solidFill>
                            <a:srgbClr val="130C04"/>
                          </a:solidFill>
                          <a:effectLst/>
                          <a:latin typeface="American Typewriter" panose="02090604020004020304" pitchFamily="18" charset="77"/>
                        </a:rPr>
                        <a:t>Establish an online platform or forum for community interaction, support, and shared experiences.</a:t>
                      </a:r>
                    </a:p>
                  </a:txBody>
                  <a:tcPr marL="78661" marR="78661" marT="39331" marB="3933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4240618613"/>
                  </a:ext>
                </a:extLst>
              </a:tr>
              <a:tr h="1057774">
                <a:tc>
                  <a:txBody>
                    <a:bodyPr/>
                    <a:lstStyle/>
                    <a:p>
                      <a:pPr fontAlgn="base"/>
                      <a:r>
                        <a:rPr lang="en-IN" sz="1400">
                          <a:solidFill>
                            <a:srgbClr val="130C04"/>
                          </a:solidFill>
                          <a:effectLst/>
                          <a:latin typeface="American Typewriter" panose="02090604020004020304" pitchFamily="18" charset="77"/>
                        </a:rPr>
                        <a:t>Personalized Guidance</a:t>
                      </a:r>
                    </a:p>
                  </a:txBody>
                  <a:tcPr marL="78661" marR="78661" marT="39331" marB="3933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dirty="0">
                          <a:solidFill>
                            <a:srgbClr val="130C04"/>
                          </a:solidFill>
                          <a:effectLst/>
                          <a:latin typeface="American Typewriter" panose="02090604020004020304" pitchFamily="18" charset="77"/>
                        </a:rPr>
                        <a:t>Provide expert guidance from fitness instructors or nutritionists for individualized support.</a:t>
                      </a:r>
                    </a:p>
                  </a:txBody>
                  <a:tcPr marL="78661" marR="78661" marT="39331" marB="3933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290427885"/>
                  </a:ext>
                </a:extLst>
              </a:tr>
            </a:tbl>
          </a:graphicData>
        </a:graphic>
      </p:graphicFrame>
      <p:sp>
        <p:nvSpPr>
          <p:cNvPr id="4" name="Rectangle 1">
            <a:extLst>
              <a:ext uri="{FF2B5EF4-FFF2-40B4-BE49-F238E27FC236}">
                <a16:creationId xmlns:a16="http://schemas.microsoft.com/office/drawing/2014/main" id="{3C3F89D2-A61C-3145-8196-1C1C8A6B036B}"/>
              </a:ext>
            </a:extLst>
          </p:cNvPr>
          <p:cNvSpPr>
            <a:spLocks noChangeArrowheads="1"/>
          </p:cNvSpPr>
          <p:nvPr/>
        </p:nvSpPr>
        <p:spPr bwMode="auto">
          <a:xfrm>
            <a:off x="3260725" y="1536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8C7C866-8CAF-F644-BDF6-9FB516AE0C2E}"/>
              </a:ext>
            </a:extLst>
          </p:cNvPr>
          <p:cNvSpPr txBox="1"/>
          <p:nvPr/>
        </p:nvSpPr>
        <p:spPr>
          <a:xfrm>
            <a:off x="462059" y="262393"/>
            <a:ext cx="6914101" cy="461665"/>
          </a:xfrm>
          <a:prstGeom prst="rect">
            <a:avLst/>
          </a:prstGeom>
          <a:noFill/>
        </p:spPr>
        <p:txBody>
          <a:bodyPr wrap="square" rtlCol="0">
            <a:spAutoFit/>
          </a:bodyPr>
          <a:lstStyle/>
          <a:p>
            <a:r>
              <a:rPr lang="en-US" sz="2400" b="1" dirty="0">
                <a:solidFill>
                  <a:srgbClr val="7030A0"/>
                </a:solidFill>
                <a:latin typeface="American Typewriter" panose="02090604020004020304" pitchFamily="18" charset="77"/>
              </a:rPr>
              <a:t>MINIMUM VIABLE PRODUCT(MVP)</a:t>
            </a:r>
          </a:p>
        </p:txBody>
      </p:sp>
      <p:pic>
        <p:nvPicPr>
          <p:cNvPr id="7" name="Picture 6">
            <a:extLst>
              <a:ext uri="{FF2B5EF4-FFF2-40B4-BE49-F238E27FC236}">
                <a16:creationId xmlns:a16="http://schemas.microsoft.com/office/drawing/2014/main" id="{7126B878-4F93-284D-A977-A4DC6441F305}"/>
              </a:ext>
            </a:extLst>
          </p:cNvPr>
          <p:cNvPicPr>
            <a:picLocks noChangeAspect="1"/>
          </p:cNvPicPr>
          <p:nvPr/>
        </p:nvPicPr>
        <p:blipFill>
          <a:blip r:embed="rId2"/>
          <a:stretch>
            <a:fillRect/>
          </a:stretch>
        </p:blipFill>
        <p:spPr>
          <a:xfrm>
            <a:off x="9128097" y="1807046"/>
            <a:ext cx="2880139" cy="4024689"/>
          </a:xfrm>
          <a:prstGeom prst="rect">
            <a:avLst/>
          </a:prstGeom>
        </p:spPr>
      </p:pic>
      <p:pic>
        <p:nvPicPr>
          <p:cNvPr id="8" name="Picture 7">
            <a:extLst>
              <a:ext uri="{FF2B5EF4-FFF2-40B4-BE49-F238E27FC236}">
                <a16:creationId xmlns:a16="http://schemas.microsoft.com/office/drawing/2014/main" id="{66539197-A34F-9A42-A911-137FBB6B2A0C}"/>
              </a:ext>
            </a:extLst>
          </p:cNvPr>
          <p:cNvPicPr>
            <a:picLocks noChangeAspect="1"/>
          </p:cNvPicPr>
          <p:nvPr/>
        </p:nvPicPr>
        <p:blipFill>
          <a:blip r:embed="rId3"/>
          <a:stretch>
            <a:fillRect/>
          </a:stretch>
        </p:blipFill>
        <p:spPr>
          <a:xfrm>
            <a:off x="9724445" y="0"/>
            <a:ext cx="2467555" cy="707667"/>
          </a:xfrm>
          <a:prstGeom prst="rect">
            <a:avLst/>
          </a:prstGeom>
        </p:spPr>
      </p:pic>
    </p:spTree>
    <p:extLst>
      <p:ext uri="{BB962C8B-B14F-4D97-AF65-F5344CB8AC3E}">
        <p14:creationId xmlns:p14="http://schemas.microsoft.com/office/powerpoint/2010/main" val="61600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111E74FD-E0A1-2041-94A3-98CB90C235F4}"/>
              </a:ext>
            </a:extLst>
          </p:cNvPr>
          <p:cNvSpPr/>
          <p:nvPr/>
        </p:nvSpPr>
        <p:spPr>
          <a:xfrm>
            <a:off x="5415280" y="5943600"/>
            <a:ext cx="2123440" cy="7694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63A51EE3-5357-C84B-8BEF-004E3E0A5C93}"/>
              </a:ext>
            </a:extLst>
          </p:cNvPr>
          <p:cNvSpPr txBox="1"/>
          <p:nvPr/>
        </p:nvSpPr>
        <p:spPr>
          <a:xfrm>
            <a:off x="233680" y="172720"/>
            <a:ext cx="5019040" cy="523220"/>
          </a:xfrm>
          <a:prstGeom prst="rect">
            <a:avLst/>
          </a:prstGeom>
          <a:noFill/>
        </p:spPr>
        <p:txBody>
          <a:bodyPr wrap="square" rtlCol="0">
            <a:spAutoFit/>
          </a:bodyPr>
          <a:lstStyle/>
          <a:p>
            <a:r>
              <a:rPr lang="en-US" sz="2800" b="1" dirty="0">
                <a:solidFill>
                  <a:srgbClr val="7030A0"/>
                </a:solidFill>
                <a:latin typeface="American Typewriter" panose="02090604020004020304" pitchFamily="18" charset="77"/>
              </a:rPr>
              <a:t>MVP –WEBSITE VIEW :</a:t>
            </a:r>
          </a:p>
        </p:txBody>
      </p:sp>
      <p:pic>
        <p:nvPicPr>
          <p:cNvPr id="4" name="Picture 3">
            <a:extLst>
              <a:ext uri="{FF2B5EF4-FFF2-40B4-BE49-F238E27FC236}">
                <a16:creationId xmlns:a16="http://schemas.microsoft.com/office/drawing/2014/main" id="{8925DE31-AADD-0A4C-9CA6-4E2A8D0CBBD4}"/>
              </a:ext>
            </a:extLst>
          </p:cNvPr>
          <p:cNvPicPr>
            <a:picLocks noChangeAspect="1"/>
          </p:cNvPicPr>
          <p:nvPr/>
        </p:nvPicPr>
        <p:blipFill>
          <a:blip r:embed="rId2"/>
          <a:stretch>
            <a:fillRect/>
          </a:stretch>
        </p:blipFill>
        <p:spPr>
          <a:xfrm>
            <a:off x="233680" y="695940"/>
            <a:ext cx="4140200" cy="5247660"/>
          </a:xfrm>
          <a:prstGeom prst="rect">
            <a:avLst/>
          </a:prstGeom>
        </p:spPr>
      </p:pic>
      <p:pic>
        <p:nvPicPr>
          <p:cNvPr id="6" name="Picture 5">
            <a:extLst>
              <a:ext uri="{FF2B5EF4-FFF2-40B4-BE49-F238E27FC236}">
                <a16:creationId xmlns:a16="http://schemas.microsoft.com/office/drawing/2014/main" id="{2D45E015-040D-7A44-9CA1-D68EB24A8EB7}"/>
              </a:ext>
            </a:extLst>
          </p:cNvPr>
          <p:cNvPicPr>
            <a:picLocks noChangeAspect="1"/>
          </p:cNvPicPr>
          <p:nvPr/>
        </p:nvPicPr>
        <p:blipFill>
          <a:blip r:embed="rId3"/>
          <a:stretch>
            <a:fillRect/>
          </a:stretch>
        </p:blipFill>
        <p:spPr>
          <a:xfrm>
            <a:off x="4373881" y="695940"/>
            <a:ext cx="3683000" cy="5247660"/>
          </a:xfrm>
          <a:prstGeom prst="rect">
            <a:avLst/>
          </a:prstGeom>
        </p:spPr>
      </p:pic>
      <p:pic>
        <p:nvPicPr>
          <p:cNvPr id="10" name="Picture 9">
            <a:extLst>
              <a:ext uri="{FF2B5EF4-FFF2-40B4-BE49-F238E27FC236}">
                <a16:creationId xmlns:a16="http://schemas.microsoft.com/office/drawing/2014/main" id="{8B390CFC-5FE0-8F48-A0B7-E5C879725871}"/>
              </a:ext>
            </a:extLst>
          </p:cNvPr>
          <p:cNvPicPr>
            <a:picLocks noChangeAspect="1"/>
          </p:cNvPicPr>
          <p:nvPr/>
        </p:nvPicPr>
        <p:blipFill>
          <a:blip r:embed="rId4"/>
          <a:stretch>
            <a:fillRect/>
          </a:stretch>
        </p:blipFill>
        <p:spPr>
          <a:xfrm>
            <a:off x="8056881" y="695940"/>
            <a:ext cx="3862137" cy="5247660"/>
          </a:xfrm>
          <a:prstGeom prst="rect">
            <a:avLst/>
          </a:prstGeom>
        </p:spPr>
      </p:pic>
      <p:sp>
        <p:nvSpPr>
          <p:cNvPr id="11" name="TextBox 10">
            <a:extLst>
              <a:ext uri="{FF2B5EF4-FFF2-40B4-BE49-F238E27FC236}">
                <a16:creationId xmlns:a16="http://schemas.microsoft.com/office/drawing/2014/main" id="{3FAEA930-FB17-B845-879F-D90EDCE760F6}"/>
              </a:ext>
            </a:extLst>
          </p:cNvPr>
          <p:cNvSpPr txBox="1"/>
          <p:nvPr/>
        </p:nvSpPr>
        <p:spPr>
          <a:xfrm>
            <a:off x="5542281" y="5943600"/>
            <a:ext cx="2651760" cy="769441"/>
          </a:xfrm>
          <a:prstGeom prst="rect">
            <a:avLst/>
          </a:prstGeom>
          <a:noFill/>
        </p:spPr>
        <p:txBody>
          <a:bodyPr wrap="square" rtlCol="0">
            <a:spAutoFit/>
          </a:bodyPr>
          <a:lstStyle/>
          <a:p>
            <a:r>
              <a:rPr lang="en-US" sz="4400" b="1" dirty="0">
                <a:solidFill>
                  <a:srgbClr val="7030A0"/>
                </a:solidFill>
                <a:latin typeface="American Typewriter" panose="02090604020004020304" pitchFamily="18" charset="77"/>
                <a:hlinkClick r:id="rId5">
                  <a:extLst>
                    <a:ext uri="{A12FA001-AC4F-418D-AE19-62706E023703}">
                      <ahyp:hlinkClr xmlns:ahyp="http://schemas.microsoft.com/office/drawing/2018/hyperlinkcolor" val="tx"/>
                    </a:ext>
                  </a:extLst>
                </a:hlinkClick>
              </a:rPr>
              <a:t>LINK</a:t>
            </a:r>
            <a:endParaRPr lang="en-US" sz="4400" b="1" dirty="0">
              <a:solidFill>
                <a:srgbClr val="7030A0"/>
              </a:solidFill>
              <a:latin typeface="American Typewriter" panose="02090604020004020304" pitchFamily="18" charset="77"/>
            </a:endParaRPr>
          </a:p>
        </p:txBody>
      </p:sp>
    </p:spTree>
    <p:extLst>
      <p:ext uri="{BB962C8B-B14F-4D97-AF65-F5344CB8AC3E}">
        <p14:creationId xmlns:p14="http://schemas.microsoft.com/office/powerpoint/2010/main" val="422650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C6116B-5F8F-CE44-8CF4-F22DBD8070C1}"/>
              </a:ext>
            </a:extLst>
          </p:cNvPr>
          <p:cNvSpPr txBox="1"/>
          <p:nvPr/>
        </p:nvSpPr>
        <p:spPr>
          <a:xfrm>
            <a:off x="405516" y="159026"/>
            <a:ext cx="4755763" cy="584775"/>
          </a:xfrm>
          <a:prstGeom prst="rect">
            <a:avLst/>
          </a:prstGeom>
          <a:noFill/>
        </p:spPr>
        <p:txBody>
          <a:bodyPr wrap="square" rtlCol="0">
            <a:spAutoFit/>
          </a:bodyPr>
          <a:lstStyle/>
          <a:p>
            <a:r>
              <a:rPr lang="en-US" sz="3200" b="1" dirty="0">
                <a:solidFill>
                  <a:srgbClr val="7030A0"/>
                </a:solidFill>
                <a:latin typeface="American Typewriter" panose="02090604020004020304" pitchFamily="18" charset="77"/>
              </a:rPr>
              <a:t>MVP VALIDATION</a:t>
            </a:r>
          </a:p>
        </p:txBody>
      </p:sp>
      <p:sp>
        <p:nvSpPr>
          <p:cNvPr id="4" name="TextBox 3">
            <a:extLst>
              <a:ext uri="{FF2B5EF4-FFF2-40B4-BE49-F238E27FC236}">
                <a16:creationId xmlns:a16="http://schemas.microsoft.com/office/drawing/2014/main" id="{5D6B282F-B0DD-EE4B-848D-976AD5259C0B}"/>
              </a:ext>
            </a:extLst>
          </p:cNvPr>
          <p:cNvSpPr txBox="1"/>
          <p:nvPr/>
        </p:nvSpPr>
        <p:spPr>
          <a:xfrm>
            <a:off x="405517" y="811034"/>
            <a:ext cx="11452529" cy="5917004"/>
          </a:xfrm>
          <a:prstGeom prst="rect">
            <a:avLst/>
          </a:prstGeom>
          <a:noFill/>
        </p:spPr>
        <p:txBody>
          <a:bodyPr wrap="square" rtlCol="0">
            <a:spAutoFit/>
          </a:bodyPr>
          <a:lstStyle/>
          <a:p>
            <a:pPr marL="0" indent="0">
              <a:lnSpc>
                <a:spcPct val="90000"/>
              </a:lnSpc>
              <a:buNone/>
            </a:pPr>
            <a:r>
              <a:rPr lang="en-GB" sz="1500" b="1" dirty="0">
                <a:solidFill>
                  <a:srgbClr val="7030A0"/>
                </a:solidFill>
                <a:latin typeface="American Typewriter" panose="02090604020004020304" pitchFamily="18" charset="77"/>
                <a:ea typeface="+mn-lt"/>
                <a:cs typeface="+mn-lt"/>
              </a:rPr>
              <a:t>What is Your MVP?</a:t>
            </a:r>
            <a:endParaRPr lang="en-GB" sz="1500" dirty="0">
              <a:solidFill>
                <a:srgbClr val="7030A0"/>
              </a:solidFill>
              <a:latin typeface="American Typewriter" panose="02090604020004020304" pitchFamily="18" charset="77"/>
              <a:cs typeface="Calibri"/>
            </a:endParaRPr>
          </a:p>
          <a:p>
            <a:pPr>
              <a:lnSpc>
                <a:spcPct val="90000"/>
              </a:lnSpc>
            </a:pPr>
            <a:r>
              <a:rPr lang="en-GB" sz="1500" dirty="0">
                <a:latin typeface="American Typewriter" panose="02090604020004020304" pitchFamily="18" charset="77"/>
                <a:ea typeface="+mn-lt"/>
                <a:cs typeface="+mn-lt"/>
              </a:rPr>
              <a:t>The MVP, Fit-Women, is a combination of in-person fitness classes, happiness-enhancing activities, and community events targeting mid-aged women in India. </a:t>
            </a:r>
          </a:p>
          <a:p>
            <a:pPr>
              <a:lnSpc>
                <a:spcPct val="90000"/>
              </a:lnSpc>
            </a:pPr>
            <a:endParaRPr lang="en-GB" sz="1500" dirty="0">
              <a:latin typeface="American Typewriter" panose="02090604020004020304" pitchFamily="18" charset="77"/>
              <a:ea typeface="+mn-lt"/>
              <a:cs typeface="+mn-lt"/>
            </a:endParaRPr>
          </a:p>
          <a:p>
            <a:pPr>
              <a:lnSpc>
                <a:spcPct val="90000"/>
              </a:lnSpc>
            </a:pPr>
            <a:r>
              <a:rPr lang="en-GB" sz="1500" dirty="0">
                <a:latin typeface="American Typewriter" panose="02090604020004020304" pitchFamily="18" charset="77"/>
                <a:ea typeface="+mn-lt"/>
                <a:cs typeface="+mn-lt"/>
              </a:rPr>
              <a:t>It focuses on addressing holistic well-being by offering tailored fitness programs and opportunities for social bonding.</a:t>
            </a:r>
            <a:endParaRPr lang="en-GB" sz="1500" dirty="0">
              <a:latin typeface="American Typewriter" panose="02090604020004020304" pitchFamily="18" charset="77"/>
              <a:cs typeface="Calibri"/>
            </a:endParaRPr>
          </a:p>
          <a:p>
            <a:pPr>
              <a:lnSpc>
                <a:spcPct val="90000"/>
              </a:lnSpc>
            </a:pPr>
            <a:endParaRPr lang="en-GB" sz="1500" dirty="0">
              <a:latin typeface="American Typewriter" panose="02090604020004020304" pitchFamily="18" charset="77"/>
              <a:cs typeface="Calibri"/>
            </a:endParaRPr>
          </a:p>
          <a:p>
            <a:pPr>
              <a:lnSpc>
                <a:spcPct val="90000"/>
              </a:lnSpc>
            </a:pPr>
            <a:endParaRPr lang="en-GB" sz="1500" b="1" dirty="0">
              <a:latin typeface="American Typewriter" panose="02090604020004020304" pitchFamily="18" charset="77"/>
              <a:ea typeface="+mn-lt"/>
              <a:cs typeface="+mn-lt"/>
            </a:endParaRPr>
          </a:p>
          <a:p>
            <a:pPr marL="0" indent="0">
              <a:lnSpc>
                <a:spcPct val="90000"/>
              </a:lnSpc>
              <a:buNone/>
            </a:pPr>
            <a:r>
              <a:rPr lang="en-GB" sz="1500" b="1" dirty="0">
                <a:solidFill>
                  <a:srgbClr val="7030A0"/>
                </a:solidFill>
                <a:latin typeface="American Typewriter" panose="02090604020004020304" pitchFamily="18" charset="77"/>
                <a:ea typeface="+mn-lt"/>
                <a:cs typeface="+mn-lt"/>
              </a:rPr>
              <a:t>Test Details:</a:t>
            </a:r>
            <a:endParaRPr lang="en-GB" sz="1500" dirty="0">
              <a:solidFill>
                <a:srgbClr val="7030A0"/>
              </a:solidFill>
              <a:latin typeface="American Typewriter" panose="02090604020004020304" pitchFamily="18" charset="77"/>
              <a:cs typeface="Calibri"/>
            </a:endParaRPr>
          </a:p>
          <a:p>
            <a:pPr>
              <a:lnSpc>
                <a:spcPct val="90000"/>
              </a:lnSpc>
            </a:pPr>
            <a:r>
              <a:rPr lang="en-GB" sz="1500" b="1" dirty="0">
                <a:solidFill>
                  <a:srgbClr val="7030A0"/>
                </a:solidFill>
                <a:latin typeface="American Typewriter" panose="02090604020004020304" pitchFamily="18" charset="77"/>
                <a:ea typeface="+mn-lt"/>
                <a:cs typeface="+mn-lt"/>
              </a:rPr>
              <a:t>How Long Will We Test This MVP?</a:t>
            </a:r>
            <a:endParaRPr lang="en-GB" sz="1500" dirty="0">
              <a:solidFill>
                <a:srgbClr val="7030A0"/>
              </a:solidFill>
              <a:latin typeface="American Typewriter" panose="02090604020004020304" pitchFamily="18" charset="77"/>
              <a:cs typeface="Calibri"/>
            </a:endParaRPr>
          </a:p>
          <a:p>
            <a:pPr lvl="1">
              <a:lnSpc>
                <a:spcPct val="90000"/>
              </a:lnSpc>
            </a:pPr>
            <a:endParaRPr lang="en-GB" sz="1500" dirty="0">
              <a:latin typeface="American Typewriter" panose="02090604020004020304" pitchFamily="18" charset="77"/>
              <a:ea typeface="+mn-lt"/>
              <a:cs typeface="+mn-lt"/>
            </a:endParaRPr>
          </a:p>
          <a:p>
            <a:pPr lvl="1">
              <a:lnSpc>
                <a:spcPct val="90000"/>
              </a:lnSpc>
            </a:pPr>
            <a:r>
              <a:rPr lang="en-GB" sz="1500" dirty="0">
                <a:latin typeface="American Typewriter" panose="02090604020004020304" pitchFamily="18" charset="77"/>
                <a:ea typeface="+mn-lt"/>
                <a:cs typeface="+mn-lt"/>
              </a:rPr>
              <a:t>The MVP testing phase will extend for 12 weeks.</a:t>
            </a:r>
            <a:endParaRPr lang="en-GB" sz="1500" dirty="0">
              <a:latin typeface="American Typewriter" panose="02090604020004020304" pitchFamily="18" charset="77"/>
              <a:cs typeface="Calibri"/>
            </a:endParaRPr>
          </a:p>
          <a:p>
            <a:pPr lvl="1">
              <a:lnSpc>
                <a:spcPct val="90000"/>
              </a:lnSpc>
            </a:pPr>
            <a:r>
              <a:rPr lang="en-GB" sz="1500" dirty="0">
                <a:latin typeface="American Typewriter" panose="02090604020004020304" pitchFamily="18" charset="77"/>
                <a:ea typeface="+mn-lt"/>
                <a:cs typeface="+mn-lt"/>
              </a:rPr>
              <a:t>The initial duration allows for a comprehensive assessment of user engagement and satisfaction.</a:t>
            </a:r>
            <a:endParaRPr lang="en-GB" sz="1500" dirty="0">
              <a:latin typeface="American Typewriter" panose="02090604020004020304" pitchFamily="18" charset="77"/>
              <a:cs typeface="Calibri"/>
            </a:endParaRPr>
          </a:p>
          <a:p>
            <a:pPr>
              <a:lnSpc>
                <a:spcPct val="90000"/>
              </a:lnSpc>
            </a:pPr>
            <a:endParaRPr lang="en-GB" sz="1500" b="1" dirty="0">
              <a:latin typeface="American Typewriter" panose="02090604020004020304" pitchFamily="18" charset="77"/>
              <a:ea typeface="+mn-lt"/>
              <a:cs typeface="+mn-lt"/>
            </a:endParaRPr>
          </a:p>
          <a:p>
            <a:pPr>
              <a:lnSpc>
                <a:spcPct val="90000"/>
              </a:lnSpc>
            </a:pPr>
            <a:r>
              <a:rPr lang="en-GB" sz="1500" b="1" dirty="0">
                <a:solidFill>
                  <a:srgbClr val="7030A0"/>
                </a:solidFill>
                <a:latin typeface="American Typewriter" panose="02090604020004020304" pitchFamily="18" charset="77"/>
                <a:ea typeface="+mn-lt"/>
                <a:cs typeface="+mn-lt"/>
              </a:rPr>
              <a:t>Who Is Our Target Audience for the Test?</a:t>
            </a:r>
            <a:endParaRPr lang="en-GB" sz="1500" dirty="0">
              <a:solidFill>
                <a:srgbClr val="7030A0"/>
              </a:solidFill>
              <a:latin typeface="American Typewriter" panose="02090604020004020304" pitchFamily="18" charset="77"/>
              <a:cs typeface="Calibri"/>
            </a:endParaRPr>
          </a:p>
          <a:p>
            <a:pPr lvl="1">
              <a:lnSpc>
                <a:spcPct val="90000"/>
              </a:lnSpc>
            </a:pPr>
            <a:endParaRPr lang="en-GB" sz="1500" dirty="0">
              <a:latin typeface="American Typewriter" panose="02090604020004020304" pitchFamily="18" charset="77"/>
              <a:ea typeface="+mn-lt"/>
              <a:cs typeface="+mn-lt"/>
            </a:endParaRPr>
          </a:p>
          <a:p>
            <a:pPr lvl="1">
              <a:lnSpc>
                <a:spcPct val="90000"/>
              </a:lnSpc>
            </a:pPr>
            <a:r>
              <a:rPr lang="en-GB" sz="1500" dirty="0">
                <a:latin typeface="American Typewriter" panose="02090604020004020304" pitchFamily="18" charset="77"/>
                <a:ea typeface="+mn-lt"/>
                <a:cs typeface="+mn-lt"/>
              </a:rPr>
              <a:t>Our target audience for the MVP test is mid-aged women in India aged between 35 and 55.</a:t>
            </a:r>
            <a:endParaRPr lang="en-GB" sz="1500" dirty="0">
              <a:latin typeface="American Typewriter" panose="02090604020004020304" pitchFamily="18" charset="77"/>
              <a:cs typeface="Calibri"/>
            </a:endParaRPr>
          </a:p>
          <a:p>
            <a:pPr lvl="1">
              <a:lnSpc>
                <a:spcPct val="90000"/>
              </a:lnSpc>
            </a:pPr>
            <a:r>
              <a:rPr lang="en-GB" sz="1500" dirty="0">
                <a:latin typeface="American Typewriter" panose="02090604020004020304" pitchFamily="18" charset="77"/>
                <a:ea typeface="+mn-lt"/>
                <a:cs typeface="+mn-lt"/>
              </a:rPr>
              <a:t>These women are seeking fitness, happiness, and social bonding experiences.</a:t>
            </a:r>
            <a:endParaRPr lang="en-GB" sz="1500" dirty="0">
              <a:latin typeface="American Typewriter" panose="02090604020004020304" pitchFamily="18" charset="77"/>
              <a:cs typeface="Calibri"/>
            </a:endParaRPr>
          </a:p>
          <a:p>
            <a:pPr>
              <a:lnSpc>
                <a:spcPct val="90000"/>
              </a:lnSpc>
            </a:pPr>
            <a:endParaRPr lang="en-GB" sz="1500" b="1" dirty="0">
              <a:latin typeface="American Typewriter" panose="02090604020004020304" pitchFamily="18" charset="77"/>
              <a:ea typeface="+mn-lt"/>
              <a:cs typeface="+mn-lt"/>
            </a:endParaRPr>
          </a:p>
          <a:p>
            <a:pPr>
              <a:lnSpc>
                <a:spcPct val="90000"/>
              </a:lnSpc>
            </a:pPr>
            <a:r>
              <a:rPr lang="en-GB" sz="1500" b="1" dirty="0">
                <a:solidFill>
                  <a:srgbClr val="7030A0"/>
                </a:solidFill>
                <a:latin typeface="American Typewriter" panose="02090604020004020304" pitchFamily="18" charset="77"/>
                <a:ea typeface="+mn-lt"/>
                <a:cs typeface="+mn-lt"/>
              </a:rPr>
              <a:t>How Many of Them?</a:t>
            </a:r>
            <a:endParaRPr lang="en-GB" sz="1500" dirty="0">
              <a:solidFill>
                <a:srgbClr val="7030A0"/>
              </a:solidFill>
              <a:latin typeface="American Typewriter" panose="02090604020004020304" pitchFamily="18" charset="77"/>
              <a:cs typeface="Calibri"/>
            </a:endParaRPr>
          </a:p>
          <a:p>
            <a:pPr lvl="1">
              <a:lnSpc>
                <a:spcPct val="90000"/>
              </a:lnSpc>
            </a:pPr>
            <a:endParaRPr lang="en-GB" sz="1500" dirty="0">
              <a:latin typeface="American Typewriter" panose="02090604020004020304" pitchFamily="18" charset="77"/>
              <a:ea typeface="+mn-lt"/>
              <a:cs typeface="+mn-lt"/>
            </a:endParaRPr>
          </a:p>
          <a:p>
            <a:pPr lvl="1">
              <a:lnSpc>
                <a:spcPct val="90000"/>
              </a:lnSpc>
            </a:pPr>
            <a:r>
              <a:rPr lang="en-GB" sz="1500" dirty="0">
                <a:latin typeface="American Typewriter" panose="02090604020004020304" pitchFamily="18" charset="77"/>
                <a:ea typeface="+mn-lt"/>
                <a:cs typeface="+mn-lt"/>
              </a:rPr>
              <a:t>We aim to test the MVP with an initial group of 100 participants.</a:t>
            </a:r>
            <a:endParaRPr lang="en-GB" sz="1500" dirty="0">
              <a:latin typeface="American Typewriter" panose="02090604020004020304" pitchFamily="18" charset="77"/>
              <a:cs typeface="Calibri"/>
            </a:endParaRPr>
          </a:p>
          <a:p>
            <a:pPr lvl="1">
              <a:lnSpc>
                <a:spcPct val="90000"/>
              </a:lnSpc>
            </a:pPr>
            <a:r>
              <a:rPr lang="en-GB" sz="1500" dirty="0">
                <a:latin typeface="American Typewriter" panose="02090604020004020304" pitchFamily="18" charset="77"/>
                <a:ea typeface="+mn-lt"/>
                <a:cs typeface="+mn-lt"/>
              </a:rPr>
              <a:t>This sample size will provide valuable insights into the feasibility and appeal of our fitness and community activities among the target audience.</a:t>
            </a:r>
            <a:endParaRPr lang="en-GB" sz="1500" dirty="0">
              <a:latin typeface="American Typewriter" panose="02090604020004020304" pitchFamily="18" charset="77"/>
              <a:cs typeface="Calibri"/>
            </a:endParaRPr>
          </a:p>
          <a:p>
            <a:pPr>
              <a:lnSpc>
                <a:spcPct val="90000"/>
              </a:lnSpc>
            </a:pPr>
            <a:endParaRPr lang="en-GB" sz="1500" b="1" dirty="0">
              <a:latin typeface="American Typewriter" panose="02090604020004020304" pitchFamily="18" charset="77"/>
              <a:ea typeface="+mn-lt"/>
              <a:cs typeface="+mn-lt"/>
            </a:endParaRPr>
          </a:p>
          <a:p>
            <a:pPr>
              <a:lnSpc>
                <a:spcPct val="90000"/>
              </a:lnSpc>
            </a:pPr>
            <a:r>
              <a:rPr lang="en-GB" sz="1500" b="1" dirty="0">
                <a:solidFill>
                  <a:srgbClr val="7030A0"/>
                </a:solidFill>
                <a:latin typeface="American Typewriter" panose="02090604020004020304" pitchFamily="18" charset="77"/>
                <a:ea typeface="+mn-lt"/>
                <a:cs typeface="+mn-lt"/>
              </a:rPr>
              <a:t>How Will We Get to That Audience?</a:t>
            </a:r>
            <a:endParaRPr lang="en-GB" sz="1500" dirty="0">
              <a:solidFill>
                <a:srgbClr val="7030A0"/>
              </a:solidFill>
              <a:latin typeface="American Typewriter" panose="02090604020004020304" pitchFamily="18" charset="77"/>
              <a:cs typeface="Calibri"/>
            </a:endParaRPr>
          </a:p>
          <a:p>
            <a:pPr>
              <a:lnSpc>
                <a:spcPct val="90000"/>
              </a:lnSpc>
            </a:pPr>
            <a:endParaRPr lang="en-GB" sz="1500" dirty="0">
              <a:latin typeface="American Typewriter" panose="02090604020004020304" pitchFamily="18" charset="77"/>
              <a:ea typeface="+mn-lt"/>
              <a:cs typeface="+mn-lt"/>
            </a:endParaRPr>
          </a:p>
          <a:p>
            <a:pPr>
              <a:lnSpc>
                <a:spcPct val="90000"/>
              </a:lnSpc>
            </a:pPr>
            <a:r>
              <a:rPr lang="en-GB" sz="1500" dirty="0">
                <a:latin typeface="American Typewriter" panose="02090604020004020304" pitchFamily="18" charset="77"/>
                <a:ea typeface="+mn-lt"/>
                <a:cs typeface="+mn-lt"/>
              </a:rPr>
              <a:t>We will reach our audience through a targeted social media campaign, local event promotions, and word of mouth referrals.</a:t>
            </a:r>
            <a:endParaRPr lang="en-GB" sz="1500" dirty="0">
              <a:latin typeface="American Typewriter" panose="02090604020004020304" pitchFamily="18" charset="77"/>
              <a:cs typeface="Calibri"/>
            </a:endParaRPr>
          </a:p>
          <a:p>
            <a:endParaRPr lang="en-US" dirty="0"/>
          </a:p>
        </p:txBody>
      </p:sp>
      <p:pic>
        <p:nvPicPr>
          <p:cNvPr id="5" name="Picture 4">
            <a:extLst>
              <a:ext uri="{FF2B5EF4-FFF2-40B4-BE49-F238E27FC236}">
                <a16:creationId xmlns:a16="http://schemas.microsoft.com/office/drawing/2014/main" id="{8FAF2BE5-79AF-AA42-9151-8A95DE443E6A}"/>
              </a:ext>
            </a:extLst>
          </p:cNvPr>
          <p:cNvPicPr>
            <a:picLocks noChangeAspect="1"/>
          </p:cNvPicPr>
          <p:nvPr/>
        </p:nvPicPr>
        <p:blipFill>
          <a:blip r:embed="rId2"/>
          <a:stretch>
            <a:fillRect/>
          </a:stretch>
        </p:blipFill>
        <p:spPr>
          <a:xfrm>
            <a:off x="9724445" y="0"/>
            <a:ext cx="2467555" cy="707667"/>
          </a:xfrm>
          <a:prstGeom prst="rect">
            <a:avLst/>
          </a:prstGeom>
        </p:spPr>
      </p:pic>
    </p:spTree>
    <p:extLst>
      <p:ext uri="{BB962C8B-B14F-4D97-AF65-F5344CB8AC3E}">
        <p14:creationId xmlns:p14="http://schemas.microsoft.com/office/powerpoint/2010/main" val="2066024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4DD94-D6EF-A24D-AAB2-06E0BB46DC1D}"/>
              </a:ext>
            </a:extLst>
          </p:cNvPr>
          <p:cNvSpPr txBox="1"/>
          <p:nvPr/>
        </p:nvSpPr>
        <p:spPr>
          <a:xfrm>
            <a:off x="508883" y="223798"/>
            <a:ext cx="4206240" cy="461665"/>
          </a:xfrm>
          <a:prstGeom prst="rect">
            <a:avLst/>
          </a:prstGeom>
          <a:noFill/>
        </p:spPr>
        <p:txBody>
          <a:bodyPr wrap="square" rtlCol="0">
            <a:spAutoFit/>
          </a:bodyPr>
          <a:lstStyle/>
          <a:p>
            <a:r>
              <a:rPr lang="en-US" sz="2400" b="1" dirty="0">
                <a:solidFill>
                  <a:srgbClr val="7030A0"/>
                </a:solidFill>
              </a:rPr>
              <a:t>MVP VALIDATION</a:t>
            </a:r>
          </a:p>
        </p:txBody>
      </p:sp>
      <p:graphicFrame>
        <p:nvGraphicFramePr>
          <p:cNvPr id="4" name="Table 3">
            <a:extLst>
              <a:ext uri="{FF2B5EF4-FFF2-40B4-BE49-F238E27FC236}">
                <a16:creationId xmlns:a16="http://schemas.microsoft.com/office/drawing/2014/main" id="{65C56F29-4042-F249-8B07-7703EB4781A1}"/>
              </a:ext>
            </a:extLst>
          </p:cNvPr>
          <p:cNvGraphicFramePr>
            <a:graphicFrameLocks noGrp="1"/>
          </p:cNvGraphicFramePr>
          <p:nvPr>
            <p:extLst>
              <p:ext uri="{D42A27DB-BD31-4B8C-83A1-F6EECF244321}">
                <p14:modId xmlns:p14="http://schemas.microsoft.com/office/powerpoint/2010/main" val="2763795777"/>
              </p:ext>
            </p:extLst>
          </p:nvPr>
        </p:nvGraphicFramePr>
        <p:xfrm>
          <a:off x="718637" y="1247524"/>
          <a:ext cx="8468139" cy="4936316"/>
        </p:xfrm>
        <a:graphic>
          <a:graphicData uri="http://schemas.openxmlformats.org/drawingml/2006/table">
            <a:tbl>
              <a:tblPr/>
              <a:tblGrid>
                <a:gridCol w="2822713">
                  <a:extLst>
                    <a:ext uri="{9D8B030D-6E8A-4147-A177-3AD203B41FA5}">
                      <a16:colId xmlns:a16="http://schemas.microsoft.com/office/drawing/2014/main" val="324374951"/>
                    </a:ext>
                  </a:extLst>
                </a:gridCol>
                <a:gridCol w="3212326">
                  <a:extLst>
                    <a:ext uri="{9D8B030D-6E8A-4147-A177-3AD203B41FA5}">
                      <a16:colId xmlns:a16="http://schemas.microsoft.com/office/drawing/2014/main" val="3621523822"/>
                    </a:ext>
                  </a:extLst>
                </a:gridCol>
                <a:gridCol w="2433100">
                  <a:extLst>
                    <a:ext uri="{9D8B030D-6E8A-4147-A177-3AD203B41FA5}">
                      <a16:colId xmlns:a16="http://schemas.microsoft.com/office/drawing/2014/main" val="2968629217"/>
                    </a:ext>
                  </a:extLst>
                </a:gridCol>
              </a:tblGrid>
              <a:tr h="416295">
                <a:tc>
                  <a:txBody>
                    <a:bodyPr/>
                    <a:lstStyle/>
                    <a:p>
                      <a:pPr algn="ctr" fontAlgn="b"/>
                      <a:r>
                        <a:rPr lang="en-IN" sz="2000" b="1">
                          <a:effectLst/>
                          <a:latin typeface="American Typewriter" panose="02090604020004020304" pitchFamily="18" charset="77"/>
                        </a:rPr>
                        <a:t>Parameter</a:t>
                      </a:r>
                    </a:p>
                  </a:txBody>
                  <a:tcPr marL="35239" marR="35239" marT="17619" marB="17619"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algn="ctr" fontAlgn="b"/>
                      <a:r>
                        <a:rPr lang="en-IN" sz="2000" b="1" dirty="0">
                          <a:effectLst/>
                          <a:latin typeface="American Typewriter" panose="02090604020004020304" pitchFamily="18" charset="77"/>
                        </a:rPr>
                        <a:t>Description</a:t>
                      </a:r>
                    </a:p>
                  </a:txBody>
                  <a:tcPr marL="35239" marR="35239" marT="17619" marB="17619"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algn="ctr" fontAlgn="b"/>
                      <a:r>
                        <a:rPr lang="en-IN" sz="2000" b="1" dirty="0">
                          <a:effectLst/>
                          <a:latin typeface="American Typewriter" panose="02090604020004020304" pitchFamily="18" charset="77"/>
                        </a:rPr>
                        <a:t>Score</a:t>
                      </a:r>
                    </a:p>
                  </a:txBody>
                  <a:tcPr marL="35239" marR="35239" marT="17619" marB="17619"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758635307"/>
                  </a:ext>
                </a:extLst>
              </a:tr>
              <a:tr h="364205">
                <a:tc>
                  <a:txBody>
                    <a:bodyPr/>
                    <a:lstStyle/>
                    <a:p>
                      <a:pPr fontAlgn="base"/>
                      <a:r>
                        <a:rPr lang="en-IN" sz="1200">
                          <a:solidFill>
                            <a:srgbClr val="130C04"/>
                          </a:solidFill>
                          <a:effectLst/>
                          <a:latin typeface="American Typewriter" panose="02090604020004020304" pitchFamily="18" charset="77"/>
                        </a:rPr>
                        <a:t>Target Audience Relevance</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a:solidFill>
                            <a:srgbClr val="130C04"/>
                          </a:solidFill>
                          <a:effectLst/>
                          <a:latin typeface="American Typewriter" panose="02090604020004020304" pitchFamily="18" charset="77"/>
                        </a:rPr>
                        <a:t>Clear and defined target audience for the MVP</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5</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736248500"/>
                  </a:ext>
                </a:extLst>
              </a:tr>
              <a:tr h="364205">
                <a:tc>
                  <a:txBody>
                    <a:bodyPr/>
                    <a:lstStyle/>
                    <a:p>
                      <a:pPr fontAlgn="base"/>
                      <a:r>
                        <a:rPr lang="en-IN" sz="1200">
                          <a:solidFill>
                            <a:srgbClr val="130C04"/>
                          </a:solidFill>
                          <a:effectLst/>
                          <a:latin typeface="American Typewriter" panose="02090604020004020304" pitchFamily="18" charset="77"/>
                        </a:rPr>
                        <a:t>Uniqueness of Value Proposition</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a:solidFill>
                            <a:srgbClr val="130C04"/>
                          </a:solidFill>
                          <a:effectLst/>
                          <a:latin typeface="American Typewriter" panose="02090604020004020304" pitchFamily="18" charset="77"/>
                        </a:rPr>
                        <a:t>Unique value compared to existing solutions</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4</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940825045"/>
                  </a:ext>
                </a:extLst>
              </a:tr>
              <a:tr h="583517">
                <a:tc>
                  <a:txBody>
                    <a:bodyPr/>
                    <a:lstStyle/>
                    <a:p>
                      <a:pPr fontAlgn="base"/>
                      <a:r>
                        <a:rPr lang="en-IN" sz="1200">
                          <a:solidFill>
                            <a:srgbClr val="130C04"/>
                          </a:solidFill>
                          <a:effectLst/>
                          <a:latin typeface="American Typewriter" panose="02090604020004020304" pitchFamily="18" charset="77"/>
                        </a:rPr>
                        <a:t>Market Potential</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dirty="0">
                          <a:solidFill>
                            <a:srgbClr val="130C04"/>
                          </a:solidFill>
                          <a:effectLst/>
                          <a:latin typeface="American Typewriter" panose="02090604020004020304" pitchFamily="18" charset="77"/>
                        </a:rPr>
                        <a:t>Large enough market for sustaining a successful business</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4</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426330158"/>
                  </a:ext>
                </a:extLst>
              </a:tr>
              <a:tr h="364205">
                <a:tc>
                  <a:txBody>
                    <a:bodyPr/>
                    <a:lstStyle/>
                    <a:p>
                      <a:pPr fontAlgn="base"/>
                      <a:r>
                        <a:rPr lang="en-IN" sz="1200">
                          <a:solidFill>
                            <a:srgbClr val="130C04"/>
                          </a:solidFill>
                          <a:effectLst/>
                          <a:latin typeface="American Typewriter" panose="02090604020004020304" pitchFamily="18" charset="77"/>
                        </a:rPr>
                        <a:t>Competitive Advantage</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a:solidFill>
                            <a:srgbClr val="130C04"/>
                          </a:solidFill>
                          <a:effectLst/>
                          <a:latin typeface="American Typewriter" panose="02090604020004020304" pitchFamily="18" charset="77"/>
                        </a:rPr>
                        <a:t>Sustainable advantage over competitors</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4</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804399807"/>
                  </a:ext>
                </a:extLst>
              </a:tr>
              <a:tr h="473861">
                <a:tc>
                  <a:txBody>
                    <a:bodyPr/>
                    <a:lstStyle/>
                    <a:p>
                      <a:pPr fontAlgn="base"/>
                      <a:r>
                        <a:rPr lang="en-IN" sz="1200">
                          <a:solidFill>
                            <a:srgbClr val="130C04"/>
                          </a:solidFill>
                          <a:effectLst/>
                          <a:latin typeface="American Typewriter" panose="02090604020004020304" pitchFamily="18" charset="77"/>
                        </a:rPr>
                        <a:t>Problem-Solution Fit</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a:solidFill>
                            <a:srgbClr val="130C04"/>
                          </a:solidFill>
                          <a:effectLst/>
                          <a:latin typeface="American Typewriter" panose="02090604020004020304" pitchFamily="18" charset="77"/>
                        </a:rPr>
                        <a:t>Effective solution to a real and pressing problem for the audience</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4</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206022029"/>
                  </a:ext>
                </a:extLst>
              </a:tr>
              <a:tr h="473861">
                <a:tc>
                  <a:txBody>
                    <a:bodyPr/>
                    <a:lstStyle/>
                    <a:p>
                      <a:pPr fontAlgn="base"/>
                      <a:r>
                        <a:rPr lang="en-IN" sz="1200">
                          <a:solidFill>
                            <a:srgbClr val="130C04"/>
                          </a:solidFill>
                          <a:effectLst/>
                          <a:latin typeface="American Typewriter" panose="02090604020004020304" pitchFamily="18" charset="77"/>
                        </a:rPr>
                        <a:t>Technical Feasibility</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a:solidFill>
                            <a:srgbClr val="130C04"/>
                          </a:solidFill>
                          <a:effectLst/>
                          <a:latin typeface="American Typewriter" panose="02090604020004020304" pitchFamily="18" charset="77"/>
                        </a:rPr>
                        <a:t>Feasibility of development within resources and timeframe</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4</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198396747"/>
                  </a:ext>
                </a:extLst>
              </a:tr>
              <a:tr h="364205">
                <a:tc>
                  <a:txBody>
                    <a:bodyPr/>
                    <a:lstStyle/>
                    <a:p>
                      <a:pPr fontAlgn="base"/>
                      <a:r>
                        <a:rPr lang="en-IN" sz="1200">
                          <a:solidFill>
                            <a:srgbClr val="130C04"/>
                          </a:solidFill>
                          <a:effectLst/>
                          <a:latin typeface="American Typewriter" panose="02090604020004020304" pitchFamily="18" charset="77"/>
                        </a:rPr>
                        <a:t>Operational Feasibility</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a:solidFill>
                            <a:srgbClr val="130C04"/>
                          </a:solidFill>
                          <a:effectLst/>
                          <a:latin typeface="American Typewriter" panose="02090604020004020304" pitchFamily="18" charset="77"/>
                        </a:rPr>
                        <a:t>Sustainable operation and maintenance</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4</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58003445"/>
                  </a:ext>
                </a:extLst>
              </a:tr>
              <a:tr h="473861">
                <a:tc>
                  <a:txBody>
                    <a:bodyPr/>
                    <a:lstStyle/>
                    <a:p>
                      <a:pPr fontAlgn="base"/>
                      <a:r>
                        <a:rPr lang="en-IN" sz="1200">
                          <a:solidFill>
                            <a:srgbClr val="130C04"/>
                          </a:solidFill>
                          <a:effectLst/>
                          <a:latin typeface="American Typewriter" panose="02090604020004020304" pitchFamily="18" charset="77"/>
                        </a:rPr>
                        <a:t>Financial Viability</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a:solidFill>
                            <a:srgbClr val="130C04"/>
                          </a:solidFill>
                          <a:effectLst/>
                          <a:latin typeface="American Typewriter" panose="02090604020004020304" pitchFamily="18" charset="77"/>
                        </a:rPr>
                        <a:t>Viable financial model for generating sustainable profits</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3</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642747816"/>
                  </a:ext>
                </a:extLst>
              </a:tr>
              <a:tr h="364205">
                <a:tc>
                  <a:txBody>
                    <a:bodyPr/>
                    <a:lstStyle/>
                    <a:p>
                      <a:pPr fontAlgn="base"/>
                      <a:r>
                        <a:rPr lang="en-IN" sz="1200">
                          <a:solidFill>
                            <a:srgbClr val="130C04"/>
                          </a:solidFill>
                          <a:effectLst/>
                          <a:latin typeface="American Typewriter" panose="02090604020004020304" pitchFamily="18" charset="77"/>
                        </a:rPr>
                        <a:t>Customer Acquisition Strategy</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a:solidFill>
                            <a:srgbClr val="130C04"/>
                          </a:solidFill>
                          <a:effectLst/>
                          <a:latin typeface="American Typewriter" panose="02090604020004020304" pitchFamily="18" charset="77"/>
                        </a:rPr>
                        <a:t>Clear and effective plan for acquiring customers</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3</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906256085"/>
                  </a:ext>
                </a:extLst>
              </a:tr>
              <a:tr h="583517">
                <a:tc>
                  <a:txBody>
                    <a:bodyPr/>
                    <a:lstStyle/>
                    <a:p>
                      <a:pPr fontAlgn="base"/>
                      <a:r>
                        <a:rPr lang="en-IN" sz="1200">
                          <a:solidFill>
                            <a:srgbClr val="130C04"/>
                          </a:solidFill>
                          <a:effectLst/>
                          <a:latin typeface="American Typewriter" panose="02090604020004020304" pitchFamily="18" charset="77"/>
                        </a:rPr>
                        <a:t>Marketing and Sales Plan</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200">
                          <a:solidFill>
                            <a:srgbClr val="130C04"/>
                          </a:solidFill>
                          <a:effectLst/>
                          <a:latin typeface="American Typewriter" panose="02090604020004020304" pitchFamily="18" charset="77"/>
                        </a:rPr>
                        <a:t>Well-defined strategy for marketing and sales to target audience</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algn="ctr" fontAlgn="base"/>
                      <a:r>
                        <a:rPr lang="en-IN" sz="1200" dirty="0">
                          <a:solidFill>
                            <a:srgbClr val="130C04"/>
                          </a:solidFill>
                          <a:effectLst/>
                          <a:latin typeface="American Typewriter" panose="02090604020004020304" pitchFamily="18" charset="77"/>
                        </a:rPr>
                        <a:t>3</a:t>
                      </a:r>
                    </a:p>
                  </a:txBody>
                  <a:tcPr marL="35239" marR="35239" marT="17619" marB="17619"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652130290"/>
                  </a:ext>
                </a:extLst>
              </a:tr>
            </a:tbl>
          </a:graphicData>
        </a:graphic>
      </p:graphicFrame>
      <p:sp>
        <p:nvSpPr>
          <p:cNvPr id="5" name="Rectangle 1">
            <a:extLst>
              <a:ext uri="{FF2B5EF4-FFF2-40B4-BE49-F238E27FC236}">
                <a16:creationId xmlns:a16="http://schemas.microsoft.com/office/drawing/2014/main" id="{E9327EDE-389A-284B-9642-7C1B54ED4366}"/>
              </a:ext>
            </a:extLst>
          </p:cNvPr>
          <p:cNvSpPr>
            <a:spLocks noChangeArrowheads="1"/>
          </p:cNvSpPr>
          <p:nvPr/>
        </p:nvSpPr>
        <p:spPr bwMode="auto">
          <a:xfrm>
            <a:off x="4826000" y="1536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EBF4E09-5721-E640-BB05-3180A847C728}"/>
              </a:ext>
            </a:extLst>
          </p:cNvPr>
          <p:cNvPicPr>
            <a:picLocks noChangeAspect="1"/>
          </p:cNvPicPr>
          <p:nvPr/>
        </p:nvPicPr>
        <p:blipFill>
          <a:blip r:embed="rId2"/>
          <a:stretch>
            <a:fillRect/>
          </a:stretch>
        </p:blipFill>
        <p:spPr>
          <a:xfrm>
            <a:off x="9724445" y="0"/>
            <a:ext cx="2467555" cy="707667"/>
          </a:xfrm>
          <a:prstGeom prst="rect">
            <a:avLst/>
          </a:prstGeom>
        </p:spPr>
      </p:pic>
      <p:pic>
        <p:nvPicPr>
          <p:cNvPr id="9" name="Picture 8">
            <a:extLst>
              <a:ext uri="{FF2B5EF4-FFF2-40B4-BE49-F238E27FC236}">
                <a16:creationId xmlns:a16="http://schemas.microsoft.com/office/drawing/2014/main" id="{BF9A4037-2962-9640-9865-CB7E0C0BA3BD}"/>
              </a:ext>
            </a:extLst>
          </p:cNvPr>
          <p:cNvPicPr>
            <a:picLocks noChangeAspect="1"/>
          </p:cNvPicPr>
          <p:nvPr/>
        </p:nvPicPr>
        <p:blipFill>
          <a:blip r:embed="rId3"/>
          <a:stretch>
            <a:fillRect/>
          </a:stretch>
        </p:blipFill>
        <p:spPr>
          <a:xfrm>
            <a:off x="9327025" y="1929870"/>
            <a:ext cx="2705100" cy="3860800"/>
          </a:xfrm>
          <a:prstGeom prst="rect">
            <a:avLst/>
          </a:prstGeom>
        </p:spPr>
      </p:pic>
    </p:spTree>
    <p:extLst>
      <p:ext uri="{BB962C8B-B14F-4D97-AF65-F5344CB8AC3E}">
        <p14:creationId xmlns:p14="http://schemas.microsoft.com/office/powerpoint/2010/main" val="2823312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 2">
            <a:extLst>
              <a:ext uri="{FF2B5EF4-FFF2-40B4-BE49-F238E27FC236}">
                <a16:creationId xmlns:a16="http://schemas.microsoft.com/office/drawing/2014/main" id="{431F639E-1D55-DA4D-AEBB-AEA7244E8890}"/>
              </a:ext>
            </a:extLst>
          </p:cNvPr>
          <p:cNvGraphicFramePr/>
          <p:nvPr>
            <p:extLst>
              <p:ext uri="{D42A27DB-BD31-4B8C-83A1-F6EECF244321}">
                <p14:modId xmlns:p14="http://schemas.microsoft.com/office/powerpoint/2010/main" val="4088843365"/>
              </p:ext>
            </p:extLst>
          </p:nvPr>
        </p:nvGraphicFramePr>
        <p:xfrm>
          <a:off x="121093" y="1361440"/>
          <a:ext cx="5665027" cy="546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4EE814B-DE38-E04C-B7EE-24FD2999AAD9}"/>
              </a:ext>
            </a:extLst>
          </p:cNvPr>
          <p:cNvGraphicFramePr>
            <a:graphicFrameLocks noGrp="1"/>
          </p:cNvGraphicFramePr>
          <p:nvPr>
            <p:extLst>
              <p:ext uri="{D42A27DB-BD31-4B8C-83A1-F6EECF244321}">
                <p14:modId xmlns:p14="http://schemas.microsoft.com/office/powerpoint/2010/main" val="1720867425"/>
              </p:ext>
            </p:extLst>
          </p:nvPr>
        </p:nvGraphicFramePr>
        <p:xfrm>
          <a:off x="5577840" y="1991360"/>
          <a:ext cx="6299200" cy="4446456"/>
        </p:xfrm>
        <a:graphic>
          <a:graphicData uri="http://schemas.openxmlformats.org/drawingml/2006/table">
            <a:tbl>
              <a:tblPr/>
              <a:tblGrid>
                <a:gridCol w="1259840">
                  <a:extLst>
                    <a:ext uri="{9D8B030D-6E8A-4147-A177-3AD203B41FA5}">
                      <a16:colId xmlns:a16="http://schemas.microsoft.com/office/drawing/2014/main" val="3547436008"/>
                    </a:ext>
                  </a:extLst>
                </a:gridCol>
                <a:gridCol w="1259840">
                  <a:extLst>
                    <a:ext uri="{9D8B030D-6E8A-4147-A177-3AD203B41FA5}">
                      <a16:colId xmlns:a16="http://schemas.microsoft.com/office/drawing/2014/main" val="3040890104"/>
                    </a:ext>
                  </a:extLst>
                </a:gridCol>
                <a:gridCol w="1259840">
                  <a:extLst>
                    <a:ext uri="{9D8B030D-6E8A-4147-A177-3AD203B41FA5}">
                      <a16:colId xmlns:a16="http://schemas.microsoft.com/office/drawing/2014/main" val="4241330378"/>
                    </a:ext>
                  </a:extLst>
                </a:gridCol>
                <a:gridCol w="1259840">
                  <a:extLst>
                    <a:ext uri="{9D8B030D-6E8A-4147-A177-3AD203B41FA5}">
                      <a16:colId xmlns:a16="http://schemas.microsoft.com/office/drawing/2014/main" val="1015682798"/>
                    </a:ext>
                  </a:extLst>
                </a:gridCol>
                <a:gridCol w="1259840">
                  <a:extLst>
                    <a:ext uri="{9D8B030D-6E8A-4147-A177-3AD203B41FA5}">
                      <a16:colId xmlns:a16="http://schemas.microsoft.com/office/drawing/2014/main" val="263680124"/>
                    </a:ext>
                  </a:extLst>
                </a:gridCol>
              </a:tblGrid>
              <a:tr h="578603">
                <a:tc>
                  <a:txBody>
                    <a:bodyPr/>
                    <a:lstStyle/>
                    <a:p>
                      <a:pPr fontAlgn="b"/>
                      <a:r>
                        <a:rPr lang="en-IN" sz="1100" b="1">
                          <a:effectLst/>
                          <a:latin typeface="American Typewriter" panose="02090604020004020304" pitchFamily="18" charset="77"/>
                        </a:rPr>
                        <a:t>Target Customer Segment</a:t>
                      </a:r>
                    </a:p>
                  </a:txBody>
                  <a:tcPr marL="46308" marR="46308" marT="23154" marB="23154"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fontAlgn="b"/>
                      <a:r>
                        <a:rPr lang="en-IN" sz="1100" b="1">
                          <a:effectLst/>
                          <a:latin typeface="American Typewriter" panose="02090604020004020304" pitchFamily="18" charset="77"/>
                        </a:rPr>
                        <a:t>Target Customer Segment (Number)</a:t>
                      </a:r>
                    </a:p>
                  </a:txBody>
                  <a:tcPr marL="46308" marR="46308" marT="23154" marB="23154"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fontAlgn="b"/>
                      <a:r>
                        <a:rPr lang="en-IN" sz="1100" b="1">
                          <a:effectLst/>
                          <a:latin typeface="American Typewriter" panose="02090604020004020304" pitchFamily="18" charset="77"/>
                        </a:rPr>
                        <a:t>Channels to Attract</a:t>
                      </a:r>
                    </a:p>
                  </a:txBody>
                  <a:tcPr marL="46308" marR="46308" marT="23154" marB="23154"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fontAlgn="b"/>
                      <a:r>
                        <a:rPr lang="en-IN" sz="1100" b="1">
                          <a:effectLst/>
                          <a:latin typeface="American Typewriter" panose="02090604020004020304" pitchFamily="18" charset="77"/>
                        </a:rPr>
                        <a:t>Estimated Leads</a:t>
                      </a:r>
                    </a:p>
                  </a:txBody>
                  <a:tcPr marL="46308" marR="46308" marT="23154" marB="23154"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fontAlgn="b"/>
                      <a:r>
                        <a:rPr lang="en-IN" sz="1100" b="1" dirty="0">
                          <a:effectLst/>
                          <a:latin typeface="American Typewriter" panose="02090604020004020304" pitchFamily="18" charset="77"/>
                        </a:rPr>
                        <a:t>Estimated Cost to Convert</a:t>
                      </a:r>
                    </a:p>
                  </a:txBody>
                  <a:tcPr marL="46308" marR="46308" marT="23154" marB="23154"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490877184"/>
                  </a:ext>
                </a:extLst>
              </a:tr>
              <a:tr h="980286">
                <a:tc>
                  <a:txBody>
                    <a:bodyPr/>
                    <a:lstStyle/>
                    <a:p>
                      <a:pPr fontAlgn="base"/>
                      <a:r>
                        <a:rPr lang="en-IN" sz="1100">
                          <a:solidFill>
                            <a:srgbClr val="130C04"/>
                          </a:solidFill>
                          <a:effectLst/>
                          <a:latin typeface="American Typewriter" panose="02090604020004020304" pitchFamily="18" charset="77"/>
                        </a:rPr>
                        <a:t>Mid-aged women (35-55)</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dirty="0">
                          <a:solidFill>
                            <a:srgbClr val="130C04"/>
                          </a:solidFill>
                          <a:effectLst/>
                          <a:latin typeface="American Typewriter" panose="02090604020004020304" pitchFamily="18" charset="77"/>
                        </a:rPr>
                        <a:t>100,000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Social Media, Fitness Events, Influencer Partnerships</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20,000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₹5,00,000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8373470"/>
                  </a:ext>
                </a:extLst>
              </a:tr>
              <a:tr h="846391">
                <a:tc>
                  <a:txBody>
                    <a:bodyPr/>
                    <a:lstStyle/>
                    <a:p>
                      <a:pPr fontAlgn="base"/>
                      <a:r>
                        <a:rPr lang="en-IN" sz="1100">
                          <a:solidFill>
                            <a:srgbClr val="130C04"/>
                          </a:solidFill>
                          <a:effectLst/>
                          <a:latin typeface="American Typewriter" panose="02090604020004020304" pitchFamily="18" charset="77"/>
                        </a:rPr>
                        <a:t>Working Professionals</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dirty="0">
                          <a:solidFill>
                            <a:srgbClr val="130C04"/>
                          </a:solidFill>
                          <a:effectLst/>
                          <a:latin typeface="American Typewriter" panose="02090604020004020304" pitchFamily="18" charset="77"/>
                        </a:rPr>
                        <a:t>50,000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Corporate Partnerships, Online Ads, Referral Programs</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10,000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₹3,00,000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9576907"/>
                  </a:ext>
                </a:extLst>
              </a:tr>
              <a:tr h="980286">
                <a:tc>
                  <a:txBody>
                    <a:bodyPr/>
                    <a:lstStyle/>
                    <a:p>
                      <a:pPr fontAlgn="base"/>
                      <a:r>
                        <a:rPr lang="en-IN" sz="1100">
                          <a:solidFill>
                            <a:srgbClr val="130C04"/>
                          </a:solidFill>
                          <a:effectLst/>
                          <a:latin typeface="American Typewriter" panose="02090604020004020304" pitchFamily="18" charset="77"/>
                        </a:rPr>
                        <a:t>Health Enthusiasts</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30,000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Fitness Conferences, Collaborations with Health Brands</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6,000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₹2,00,000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2683885"/>
                  </a:ext>
                </a:extLst>
              </a:tr>
              <a:tr h="846391">
                <a:tc>
                  <a:txBody>
                    <a:bodyPr/>
                    <a:lstStyle/>
                    <a:p>
                      <a:pPr fontAlgn="base"/>
                      <a:r>
                        <a:rPr lang="en-IN" sz="1100">
                          <a:solidFill>
                            <a:srgbClr val="130C04"/>
                          </a:solidFill>
                          <a:effectLst/>
                          <a:latin typeface="American Typewriter" panose="02090604020004020304" pitchFamily="18" charset="77"/>
                        </a:rPr>
                        <a:t>Stay-at-home Moms</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20,000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Local Community Events, Mom Blog Collaborations</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a:solidFill>
                            <a:srgbClr val="130C04"/>
                          </a:solidFill>
                          <a:effectLst/>
                          <a:latin typeface="American Typewriter" panose="02090604020004020304" pitchFamily="18" charset="77"/>
                        </a:rPr>
                        <a:t>4,000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100" dirty="0">
                          <a:solidFill>
                            <a:srgbClr val="130C04"/>
                          </a:solidFill>
                          <a:effectLst/>
                          <a:latin typeface="American Typewriter" panose="02090604020004020304" pitchFamily="18" charset="77"/>
                        </a:rPr>
                        <a:t>₹1,50,000</a:t>
                      </a:r>
                    </a:p>
                  </a:txBody>
                  <a:tcPr marL="46308" marR="46308" marT="23154" marB="23154"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1079929"/>
                  </a:ext>
                </a:extLst>
              </a:tr>
            </a:tbl>
          </a:graphicData>
        </a:graphic>
      </p:graphicFrame>
      <p:sp>
        <p:nvSpPr>
          <p:cNvPr id="4" name="TextBox 3">
            <a:extLst>
              <a:ext uri="{FF2B5EF4-FFF2-40B4-BE49-F238E27FC236}">
                <a16:creationId xmlns:a16="http://schemas.microsoft.com/office/drawing/2014/main" id="{EAE4FCD3-0DFE-F44B-9F24-817408EDCCEC}"/>
              </a:ext>
            </a:extLst>
          </p:cNvPr>
          <p:cNvSpPr txBox="1"/>
          <p:nvPr/>
        </p:nvSpPr>
        <p:spPr>
          <a:xfrm>
            <a:off x="7040880" y="1361440"/>
            <a:ext cx="3291840" cy="369332"/>
          </a:xfrm>
          <a:prstGeom prst="rect">
            <a:avLst/>
          </a:prstGeom>
          <a:noFill/>
        </p:spPr>
        <p:txBody>
          <a:bodyPr wrap="square" rtlCol="0">
            <a:spAutoFit/>
          </a:bodyPr>
          <a:lstStyle/>
          <a:p>
            <a:r>
              <a:rPr lang="en-US" sz="1800" b="1" dirty="0">
                <a:solidFill>
                  <a:srgbClr val="7030A0"/>
                </a:solidFill>
                <a:latin typeface="American Typewriter" panose="02090604020004020304" pitchFamily="18" charset="77"/>
              </a:rPr>
              <a:t>Customer Acquisition Plan</a:t>
            </a:r>
          </a:p>
        </p:txBody>
      </p:sp>
      <p:sp>
        <p:nvSpPr>
          <p:cNvPr id="5" name="TextBox 4">
            <a:extLst>
              <a:ext uri="{FF2B5EF4-FFF2-40B4-BE49-F238E27FC236}">
                <a16:creationId xmlns:a16="http://schemas.microsoft.com/office/drawing/2014/main" id="{B1E47A71-A7DD-F048-8336-AE9372422DA5}"/>
              </a:ext>
            </a:extLst>
          </p:cNvPr>
          <p:cNvSpPr txBox="1"/>
          <p:nvPr/>
        </p:nvSpPr>
        <p:spPr>
          <a:xfrm>
            <a:off x="345440" y="132080"/>
            <a:ext cx="5542280" cy="646331"/>
          </a:xfrm>
          <a:prstGeom prst="rect">
            <a:avLst/>
          </a:prstGeom>
          <a:noFill/>
        </p:spPr>
        <p:txBody>
          <a:bodyPr wrap="square" rtlCol="0">
            <a:spAutoFit/>
          </a:bodyPr>
          <a:lstStyle/>
          <a:p>
            <a:r>
              <a:rPr lang="en-US" sz="3600" b="1" dirty="0">
                <a:solidFill>
                  <a:srgbClr val="7030A0"/>
                </a:solidFill>
                <a:latin typeface="American Typewriter" panose="02090604020004020304" pitchFamily="18" charset="77"/>
              </a:rPr>
              <a:t>Sales Plan</a:t>
            </a:r>
          </a:p>
        </p:txBody>
      </p:sp>
      <p:sp>
        <p:nvSpPr>
          <p:cNvPr id="6" name="TextBox 5">
            <a:extLst>
              <a:ext uri="{FF2B5EF4-FFF2-40B4-BE49-F238E27FC236}">
                <a16:creationId xmlns:a16="http://schemas.microsoft.com/office/drawing/2014/main" id="{5C45A510-1A90-1E4A-9339-767C59F2AA5D}"/>
              </a:ext>
            </a:extLst>
          </p:cNvPr>
          <p:cNvSpPr txBox="1"/>
          <p:nvPr/>
        </p:nvSpPr>
        <p:spPr>
          <a:xfrm>
            <a:off x="345440" y="778411"/>
            <a:ext cx="2936240" cy="369332"/>
          </a:xfrm>
          <a:prstGeom prst="rect">
            <a:avLst/>
          </a:prstGeom>
          <a:noFill/>
        </p:spPr>
        <p:txBody>
          <a:bodyPr wrap="square" rtlCol="0">
            <a:spAutoFit/>
          </a:bodyPr>
          <a:lstStyle/>
          <a:p>
            <a:r>
              <a:rPr lang="en-US" sz="1800" dirty="0">
                <a:solidFill>
                  <a:srgbClr val="7030A0"/>
                </a:solidFill>
                <a:latin typeface="American Typewriter" panose="02090604020004020304" pitchFamily="18" charset="77"/>
              </a:rPr>
              <a:t>Customer Sales Funnel</a:t>
            </a:r>
          </a:p>
        </p:txBody>
      </p:sp>
      <p:pic>
        <p:nvPicPr>
          <p:cNvPr id="7" name="Picture 6">
            <a:extLst>
              <a:ext uri="{FF2B5EF4-FFF2-40B4-BE49-F238E27FC236}">
                <a16:creationId xmlns:a16="http://schemas.microsoft.com/office/drawing/2014/main" id="{B6762C5C-24A0-5D4B-B307-6D42AAB05AD8}"/>
              </a:ext>
            </a:extLst>
          </p:cNvPr>
          <p:cNvPicPr>
            <a:picLocks noChangeAspect="1"/>
          </p:cNvPicPr>
          <p:nvPr/>
        </p:nvPicPr>
        <p:blipFill>
          <a:blip r:embed="rId7"/>
          <a:stretch>
            <a:fillRect/>
          </a:stretch>
        </p:blipFill>
        <p:spPr>
          <a:xfrm>
            <a:off x="9724445" y="0"/>
            <a:ext cx="2467555" cy="707667"/>
          </a:xfrm>
          <a:prstGeom prst="rect">
            <a:avLst/>
          </a:prstGeom>
        </p:spPr>
      </p:pic>
    </p:spTree>
    <p:extLst>
      <p:ext uri="{BB962C8B-B14F-4D97-AF65-F5344CB8AC3E}">
        <p14:creationId xmlns:p14="http://schemas.microsoft.com/office/powerpoint/2010/main" val="3047026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B3642-0FF7-AC48-A5EB-E79E025E0E5C}"/>
              </a:ext>
            </a:extLst>
          </p:cNvPr>
          <p:cNvSpPr txBox="1"/>
          <p:nvPr/>
        </p:nvSpPr>
        <p:spPr>
          <a:xfrm>
            <a:off x="3464560" y="254000"/>
            <a:ext cx="6035040" cy="646331"/>
          </a:xfrm>
          <a:prstGeom prst="rect">
            <a:avLst/>
          </a:prstGeom>
          <a:noFill/>
        </p:spPr>
        <p:txBody>
          <a:bodyPr wrap="square" rtlCol="0">
            <a:spAutoFit/>
          </a:bodyPr>
          <a:lstStyle/>
          <a:p>
            <a:r>
              <a:rPr lang="en-US" sz="3600" b="1" dirty="0">
                <a:solidFill>
                  <a:srgbClr val="7030A0"/>
                </a:solidFill>
              </a:rPr>
              <a:t>Go-to-Market Strategy</a:t>
            </a:r>
          </a:p>
        </p:txBody>
      </p:sp>
      <p:graphicFrame>
        <p:nvGraphicFramePr>
          <p:cNvPr id="3" name="Table 2">
            <a:extLst>
              <a:ext uri="{FF2B5EF4-FFF2-40B4-BE49-F238E27FC236}">
                <a16:creationId xmlns:a16="http://schemas.microsoft.com/office/drawing/2014/main" id="{A72493FD-55D0-D449-AD7E-A8DBC760509F}"/>
              </a:ext>
            </a:extLst>
          </p:cNvPr>
          <p:cNvGraphicFramePr>
            <a:graphicFrameLocks noGrp="1"/>
          </p:cNvGraphicFramePr>
          <p:nvPr>
            <p:extLst>
              <p:ext uri="{D42A27DB-BD31-4B8C-83A1-F6EECF244321}">
                <p14:modId xmlns:p14="http://schemas.microsoft.com/office/powerpoint/2010/main" val="3358547441"/>
              </p:ext>
            </p:extLst>
          </p:nvPr>
        </p:nvGraphicFramePr>
        <p:xfrm>
          <a:off x="260341" y="1414780"/>
          <a:ext cx="9464104" cy="4880187"/>
        </p:xfrm>
        <a:graphic>
          <a:graphicData uri="http://schemas.openxmlformats.org/drawingml/2006/table">
            <a:tbl>
              <a:tblPr/>
              <a:tblGrid>
                <a:gridCol w="4732052">
                  <a:extLst>
                    <a:ext uri="{9D8B030D-6E8A-4147-A177-3AD203B41FA5}">
                      <a16:colId xmlns:a16="http://schemas.microsoft.com/office/drawing/2014/main" val="3662488251"/>
                    </a:ext>
                  </a:extLst>
                </a:gridCol>
                <a:gridCol w="4732052">
                  <a:extLst>
                    <a:ext uri="{9D8B030D-6E8A-4147-A177-3AD203B41FA5}">
                      <a16:colId xmlns:a16="http://schemas.microsoft.com/office/drawing/2014/main" val="1750076956"/>
                    </a:ext>
                  </a:extLst>
                </a:gridCol>
              </a:tblGrid>
              <a:tr h="329772">
                <a:tc>
                  <a:txBody>
                    <a:bodyPr/>
                    <a:lstStyle/>
                    <a:p>
                      <a:pPr fontAlgn="b"/>
                      <a:r>
                        <a:rPr lang="en-IN" sz="2800" b="1" dirty="0">
                          <a:solidFill>
                            <a:srgbClr val="7030A0"/>
                          </a:solidFill>
                          <a:effectLst/>
                        </a:rPr>
                        <a:t>Strategy Element</a:t>
                      </a:r>
                    </a:p>
                  </a:txBody>
                  <a:tcPr marL="80201" marR="80201" marT="40101" marB="40101"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2800" b="1" dirty="0">
                          <a:solidFill>
                            <a:srgbClr val="7030A0"/>
                          </a:solidFill>
                          <a:effectLst/>
                        </a:rPr>
                        <a:t>Description</a:t>
                      </a:r>
                    </a:p>
                  </a:txBody>
                  <a:tcPr marL="80201" marR="80201" marT="40101" marB="40101"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108599297"/>
                  </a:ext>
                </a:extLst>
              </a:tr>
              <a:tr h="828913">
                <a:tc>
                  <a:txBody>
                    <a:bodyPr/>
                    <a:lstStyle/>
                    <a:p>
                      <a:pPr fontAlgn="base"/>
                      <a:r>
                        <a:rPr lang="en-IN" sz="1800">
                          <a:solidFill>
                            <a:srgbClr val="130C04"/>
                          </a:solidFill>
                          <a:effectLst/>
                        </a:rPr>
                        <a:t>Target Audience</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800">
                          <a:solidFill>
                            <a:srgbClr val="130C04"/>
                          </a:solidFill>
                          <a:effectLst/>
                        </a:rPr>
                        <a:t>Mid-aged women (35-55) interested in fitness and wellness</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886561022"/>
                  </a:ext>
                </a:extLst>
              </a:tr>
              <a:tr h="828913">
                <a:tc>
                  <a:txBody>
                    <a:bodyPr/>
                    <a:lstStyle/>
                    <a:p>
                      <a:pPr fontAlgn="base"/>
                      <a:r>
                        <a:rPr lang="en-IN" sz="1800">
                          <a:solidFill>
                            <a:srgbClr val="130C04"/>
                          </a:solidFill>
                          <a:effectLst/>
                        </a:rPr>
                        <a:t>Unique Value Proposition</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800">
                          <a:solidFill>
                            <a:srgbClr val="130C04"/>
                          </a:solidFill>
                          <a:effectLst/>
                        </a:rPr>
                        <a:t>Holistic wellness, personalized fitness, community bonding</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014979739"/>
                  </a:ext>
                </a:extLst>
              </a:tr>
              <a:tr h="579342">
                <a:tc>
                  <a:txBody>
                    <a:bodyPr/>
                    <a:lstStyle/>
                    <a:p>
                      <a:pPr fontAlgn="base"/>
                      <a:r>
                        <a:rPr lang="en-IN" sz="1800">
                          <a:solidFill>
                            <a:srgbClr val="130C04"/>
                          </a:solidFill>
                          <a:effectLst/>
                        </a:rPr>
                        <a:t>Marketing Channels</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800">
                          <a:solidFill>
                            <a:srgbClr val="130C04"/>
                          </a:solidFill>
                          <a:effectLst/>
                        </a:rPr>
                        <a:t>Social media, influencers, fitness events, partnerships</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893205291"/>
                  </a:ext>
                </a:extLst>
              </a:tr>
              <a:tr h="828913">
                <a:tc>
                  <a:txBody>
                    <a:bodyPr/>
                    <a:lstStyle/>
                    <a:p>
                      <a:pPr fontAlgn="base"/>
                      <a:r>
                        <a:rPr lang="en-IN" sz="1800">
                          <a:solidFill>
                            <a:srgbClr val="130C04"/>
                          </a:solidFill>
                          <a:effectLst/>
                        </a:rPr>
                        <a:t>Customer Acquisition Plan</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800">
                          <a:solidFill>
                            <a:srgbClr val="130C04"/>
                          </a:solidFill>
                          <a:effectLst/>
                        </a:rPr>
                        <a:t>Free trial sessions, referral programs, membership discounts</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993219116"/>
                  </a:ext>
                </a:extLst>
              </a:tr>
              <a:tr h="579342">
                <a:tc>
                  <a:txBody>
                    <a:bodyPr/>
                    <a:lstStyle/>
                    <a:p>
                      <a:pPr fontAlgn="base"/>
                      <a:r>
                        <a:rPr lang="en-IN" sz="1800">
                          <a:solidFill>
                            <a:srgbClr val="130C04"/>
                          </a:solidFill>
                          <a:effectLst/>
                        </a:rPr>
                        <a:t>Launch Timeline</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800" dirty="0">
                          <a:solidFill>
                            <a:srgbClr val="130C04"/>
                          </a:solidFill>
                          <a:effectLst/>
                        </a:rPr>
                        <a:t>Pre-launch campaign, soft launch, official launch event</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483953151"/>
                  </a:ext>
                </a:extLst>
              </a:tr>
              <a:tr h="579342">
                <a:tc>
                  <a:txBody>
                    <a:bodyPr/>
                    <a:lstStyle/>
                    <a:p>
                      <a:pPr fontAlgn="base"/>
                      <a:r>
                        <a:rPr lang="en-IN" sz="1800">
                          <a:solidFill>
                            <a:srgbClr val="130C04"/>
                          </a:solidFill>
                          <a:effectLst/>
                        </a:rPr>
                        <a:t>Metrics for Evaluation</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800" dirty="0">
                          <a:solidFill>
                            <a:srgbClr val="130C04"/>
                          </a:solidFill>
                          <a:effectLst/>
                        </a:rPr>
                        <a:t>Conversion rates, customer engagement, retention rates</a:t>
                      </a:r>
                    </a:p>
                  </a:txBody>
                  <a:tcPr marL="80201" marR="80201" marT="40101" marB="40101"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913424531"/>
                  </a:ext>
                </a:extLst>
              </a:tr>
            </a:tbl>
          </a:graphicData>
        </a:graphic>
      </p:graphicFrame>
      <p:pic>
        <p:nvPicPr>
          <p:cNvPr id="4" name="Picture 3">
            <a:extLst>
              <a:ext uri="{FF2B5EF4-FFF2-40B4-BE49-F238E27FC236}">
                <a16:creationId xmlns:a16="http://schemas.microsoft.com/office/drawing/2014/main" id="{A324DBFC-9105-E147-9557-617C03E7648E}"/>
              </a:ext>
            </a:extLst>
          </p:cNvPr>
          <p:cNvPicPr>
            <a:picLocks noChangeAspect="1"/>
          </p:cNvPicPr>
          <p:nvPr/>
        </p:nvPicPr>
        <p:blipFill>
          <a:blip r:embed="rId2"/>
          <a:stretch>
            <a:fillRect/>
          </a:stretch>
        </p:blipFill>
        <p:spPr>
          <a:xfrm>
            <a:off x="9724445" y="0"/>
            <a:ext cx="2467555" cy="707667"/>
          </a:xfrm>
          <a:prstGeom prst="rect">
            <a:avLst/>
          </a:prstGeom>
        </p:spPr>
      </p:pic>
      <p:pic>
        <p:nvPicPr>
          <p:cNvPr id="6" name="Picture 5">
            <a:extLst>
              <a:ext uri="{FF2B5EF4-FFF2-40B4-BE49-F238E27FC236}">
                <a16:creationId xmlns:a16="http://schemas.microsoft.com/office/drawing/2014/main" id="{C0F3CFEE-A235-334C-9FDD-62DFC5DCEB81}"/>
              </a:ext>
            </a:extLst>
          </p:cNvPr>
          <p:cNvPicPr>
            <a:picLocks noChangeAspect="1"/>
          </p:cNvPicPr>
          <p:nvPr/>
        </p:nvPicPr>
        <p:blipFill>
          <a:blip r:embed="rId3"/>
          <a:stretch>
            <a:fillRect/>
          </a:stretch>
        </p:blipFill>
        <p:spPr>
          <a:xfrm>
            <a:off x="9724444" y="1414780"/>
            <a:ext cx="2467555" cy="2514600"/>
          </a:xfrm>
          <a:prstGeom prst="rect">
            <a:avLst/>
          </a:prstGeom>
        </p:spPr>
      </p:pic>
      <p:pic>
        <p:nvPicPr>
          <p:cNvPr id="8" name="Picture 7">
            <a:extLst>
              <a:ext uri="{FF2B5EF4-FFF2-40B4-BE49-F238E27FC236}">
                <a16:creationId xmlns:a16="http://schemas.microsoft.com/office/drawing/2014/main" id="{480D7B38-709E-8841-9C96-C43E2D2C599F}"/>
              </a:ext>
            </a:extLst>
          </p:cNvPr>
          <p:cNvPicPr>
            <a:picLocks noChangeAspect="1"/>
          </p:cNvPicPr>
          <p:nvPr/>
        </p:nvPicPr>
        <p:blipFill>
          <a:blip r:embed="rId4"/>
          <a:stretch>
            <a:fillRect/>
          </a:stretch>
        </p:blipFill>
        <p:spPr>
          <a:xfrm>
            <a:off x="9724445" y="3929380"/>
            <a:ext cx="2467555" cy="2365587"/>
          </a:xfrm>
          <a:prstGeom prst="rect">
            <a:avLst/>
          </a:prstGeom>
        </p:spPr>
      </p:pic>
    </p:spTree>
    <p:extLst>
      <p:ext uri="{BB962C8B-B14F-4D97-AF65-F5344CB8AC3E}">
        <p14:creationId xmlns:p14="http://schemas.microsoft.com/office/powerpoint/2010/main" val="2363763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68EC04B-C531-144A-9A17-139E50F84BD3}"/>
              </a:ext>
            </a:extLst>
          </p:cNvPr>
          <p:cNvSpPr/>
          <p:nvPr/>
        </p:nvSpPr>
        <p:spPr>
          <a:xfrm>
            <a:off x="7945120" y="4866640"/>
            <a:ext cx="2428240" cy="11785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FE35EF0F-C621-8D47-8495-17C61B350D6A}"/>
              </a:ext>
            </a:extLst>
          </p:cNvPr>
          <p:cNvSpPr txBox="1"/>
          <p:nvPr/>
        </p:nvSpPr>
        <p:spPr>
          <a:xfrm>
            <a:off x="223520" y="172720"/>
            <a:ext cx="5252720" cy="1569660"/>
          </a:xfrm>
          <a:prstGeom prst="rect">
            <a:avLst/>
          </a:prstGeom>
          <a:noFill/>
        </p:spPr>
        <p:txBody>
          <a:bodyPr wrap="square" rtlCol="0">
            <a:spAutoFit/>
          </a:bodyPr>
          <a:lstStyle/>
          <a:p>
            <a:r>
              <a:rPr lang="en-US" sz="3200" b="1" dirty="0">
                <a:solidFill>
                  <a:srgbClr val="7030A0"/>
                </a:solidFill>
                <a:latin typeface="American Typewriter" panose="02090604020004020304" pitchFamily="18" charset="77"/>
              </a:rPr>
              <a:t>FINANCIAL PLAN</a:t>
            </a:r>
          </a:p>
          <a:p>
            <a:endParaRPr lang="en-US" sz="3200" b="1" dirty="0">
              <a:solidFill>
                <a:srgbClr val="7030A0"/>
              </a:solidFill>
              <a:latin typeface="American Typewriter" panose="02090604020004020304" pitchFamily="18" charset="77"/>
            </a:endParaRPr>
          </a:p>
          <a:p>
            <a:r>
              <a:rPr lang="en-US" sz="3200" b="1" dirty="0">
                <a:solidFill>
                  <a:srgbClr val="7030A0"/>
                </a:solidFill>
                <a:latin typeface="American Typewriter" panose="02090604020004020304" pitchFamily="18" charset="77"/>
              </a:rPr>
              <a:t>START-UP COST</a:t>
            </a:r>
          </a:p>
        </p:txBody>
      </p:sp>
      <p:pic>
        <p:nvPicPr>
          <p:cNvPr id="6" name="Picture 5">
            <a:extLst>
              <a:ext uri="{FF2B5EF4-FFF2-40B4-BE49-F238E27FC236}">
                <a16:creationId xmlns:a16="http://schemas.microsoft.com/office/drawing/2014/main" id="{672FD2AD-B122-754B-BE47-B5D717E26641}"/>
              </a:ext>
            </a:extLst>
          </p:cNvPr>
          <p:cNvPicPr>
            <a:picLocks noChangeAspect="1"/>
          </p:cNvPicPr>
          <p:nvPr/>
        </p:nvPicPr>
        <p:blipFill>
          <a:blip r:embed="rId2"/>
          <a:stretch>
            <a:fillRect/>
          </a:stretch>
        </p:blipFill>
        <p:spPr>
          <a:xfrm>
            <a:off x="223520" y="1676400"/>
            <a:ext cx="5775960" cy="5008880"/>
          </a:xfrm>
          <a:prstGeom prst="rect">
            <a:avLst/>
          </a:prstGeom>
        </p:spPr>
      </p:pic>
      <p:pic>
        <p:nvPicPr>
          <p:cNvPr id="7" name="Picture 6">
            <a:extLst>
              <a:ext uri="{FF2B5EF4-FFF2-40B4-BE49-F238E27FC236}">
                <a16:creationId xmlns:a16="http://schemas.microsoft.com/office/drawing/2014/main" id="{02464FC6-1681-AF46-8E75-826D1A33CA1E}"/>
              </a:ext>
            </a:extLst>
          </p:cNvPr>
          <p:cNvPicPr>
            <a:picLocks noChangeAspect="1"/>
          </p:cNvPicPr>
          <p:nvPr/>
        </p:nvPicPr>
        <p:blipFill>
          <a:blip r:embed="rId3"/>
          <a:stretch>
            <a:fillRect/>
          </a:stretch>
        </p:blipFill>
        <p:spPr>
          <a:xfrm>
            <a:off x="9724445" y="0"/>
            <a:ext cx="2467555" cy="707667"/>
          </a:xfrm>
          <a:prstGeom prst="rect">
            <a:avLst/>
          </a:prstGeom>
        </p:spPr>
      </p:pic>
      <p:sp>
        <p:nvSpPr>
          <p:cNvPr id="8" name="TextBox 7">
            <a:extLst>
              <a:ext uri="{FF2B5EF4-FFF2-40B4-BE49-F238E27FC236}">
                <a16:creationId xmlns:a16="http://schemas.microsoft.com/office/drawing/2014/main" id="{74C6EC3F-8E2F-4848-9FE4-3E8D1F6EB2EB}"/>
              </a:ext>
            </a:extLst>
          </p:cNvPr>
          <p:cNvSpPr txBox="1"/>
          <p:nvPr/>
        </p:nvSpPr>
        <p:spPr>
          <a:xfrm>
            <a:off x="6817360" y="2854960"/>
            <a:ext cx="5232400" cy="1754326"/>
          </a:xfrm>
          <a:prstGeom prst="rect">
            <a:avLst/>
          </a:prstGeom>
          <a:noFill/>
        </p:spPr>
        <p:txBody>
          <a:bodyPr wrap="square" rtlCol="0">
            <a:spAutoFit/>
          </a:bodyPr>
          <a:lstStyle/>
          <a:p>
            <a:r>
              <a:rPr lang="en-IN" sz="1800" b="0" i="0" dirty="0">
                <a:solidFill>
                  <a:srgbClr val="130C04"/>
                </a:solidFill>
                <a:effectLst/>
                <a:latin typeface="American Typewriter" panose="02090604020004020304" pitchFamily="18" charset="77"/>
              </a:rPr>
              <a:t>The price point of ₹1700 is set after thorough analysis, considering competitive pricing and ensuring affordability for users. This balance ensures competitiveness in the market while remaining accessible to our audience, fostering both value and accessibility.</a:t>
            </a:r>
            <a:endParaRPr lang="en-US" sz="1800" dirty="0">
              <a:solidFill>
                <a:srgbClr val="130C04"/>
              </a:solidFill>
              <a:latin typeface="American Typewriter" panose="02090604020004020304" pitchFamily="18" charset="77"/>
            </a:endParaRPr>
          </a:p>
        </p:txBody>
      </p:sp>
      <p:sp>
        <p:nvSpPr>
          <p:cNvPr id="10" name="TextBox 9">
            <a:extLst>
              <a:ext uri="{FF2B5EF4-FFF2-40B4-BE49-F238E27FC236}">
                <a16:creationId xmlns:a16="http://schemas.microsoft.com/office/drawing/2014/main" id="{20BC42C0-114C-534F-BD0C-594A54CF9B2B}"/>
              </a:ext>
            </a:extLst>
          </p:cNvPr>
          <p:cNvSpPr txBox="1"/>
          <p:nvPr/>
        </p:nvSpPr>
        <p:spPr>
          <a:xfrm>
            <a:off x="8087360" y="4994255"/>
            <a:ext cx="2143760" cy="923330"/>
          </a:xfrm>
          <a:prstGeom prst="rect">
            <a:avLst/>
          </a:prstGeom>
          <a:noFill/>
        </p:spPr>
        <p:txBody>
          <a:bodyPr wrap="square" rtlCol="0">
            <a:spAutoFit/>
          </a:bodyPr>
          <a:lstStyle/>
          <a:p>
            <a:r>
              <a:rPr lang="en-US" sz="5400" dirty="0">
                <a:solidFill>
                  <a:srgbClr val="7030A0"/>
                </a:solidFill>
                <a:latin typeface="American Typewriter" panose="02090604020004020304" pitchFamily="18" charset="77"/>
                <a:hlinkClick r:id="rId4">
                  <a:extLst>
                    <a:ext uri="{A12FA001-AC4F-418D-AE19-62706E023703}">
                      <ahyp:hlinkClr xmlns:ahyp="http://schemas.microsoft.com/office/drawing/2018/hyperlinkcolor" val="tx"/>
                    </a:ext>
                  </a:extLst>
                </a:hlinkClick>
              </a:rPr>
              <a:t>LINK</a:t>
            </a:r>
            <a:endParaRPr lang="en-US" sz="5400" dirty="0">
              <a:solidFill>
                <a:srgbClr val="7030A0"/>
              </a:solidFill>
              <a:latin typeface="American Typewriter" panose="02090604020004020304" pitchFamily="18" charset="77"/>
            </a:endParaRPr>
          </a:p>
        </p:txBody>
      </p:sp>
    </p:spTree>
    <p:extLst>
      <p:ext uri="{BB962C8B-B14F-4D97-AF65-F5344CB8AC3E}">
        <p14:creationId xmlns:p14="http://schemas.microsoft.com/office/powerpoint/2010/main" val="1572978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4CE6258-A4EB-C145-B165-0C885FE82C6E}"/>
              </a:ext>
            </a:extLst>
          </p:cNvPr>
          <p:cNvSpPr/>
          <p:nvPr/>
        </p:nvSpPr>
        <p:spPr>
          <a:xfrm>
            <a:off x="5445760" y="5987832"/>
            <a:ext cx="1737360" cy="646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4BFC71D4-C8C0-454F-8DF7-DA8FE5CF1381}"/>
              </a:ext>
            </a:extLst>
          </p:cNvPr>
          <p:cNvSpPr txBox="1"/>
          <p:nvPr/>
        </p:nvSpPr>
        <p:spPr>
          <a:xfrm>
            <a:off x="325120" y="264160"/>
            <a:ext cx="4033520" cy="646331"/>
          </a:xfrm>
          <a:prstGeom prst="rect">
            <a:avLst/>
          </a:prstGeom>
          <a:noFill/>
        </p:spPr>
        <p:txBody>
          <a:bodyPr wrap="square" rtlCol="0">
            <a:spAutoFit/>
          </a:bodyPr>
          <a:lstStyle/>
          <a:p>
            <a:r>
              <a:rPr lang="en-US" sz="3600" b="1" dirty="0">
                <a:solidFill>
                  <a:srgbClr val="7030A0"/>
                </a:solidFill>
              </a:rPr>
              <a:t>FORECAST P&amp;L</a:t>
            </a:r>
          </a:p>
        </p:txBody>
      </p:sp>
      <p:pic>
        <p:nvPicPr>
          <p:cNvPr id="3" name="Picture 2">
            <a:extLst>
              <a:ext uri="{FF2B5EF4-FFF2-40B4-BE49-F238E27FC236}">
                <a16:creationId xmlns:a16="http://schemas.microsoft.com/office/drawing/2014/main" id="{48A4908E-025D-564A-9DBC-705F76D4FEF6}"/>
              </a:ext>
            </a:extLst>
          </p:cNvPr>
          <p:cNvPicPr>
            <a:picLocks noChangeAspect="1"/>
          </p:cNvPicPr>
          <p:nvPr/>
        </p:nvPicPr>
        <p:blipFill>
          <a:blip r:embed="rId2"/>
          <a:stretch>
            <a:fillRect/>
          </a:stretch>
        </p:blipFill>
        <p:spPr>
          <a:xfrm>
            <a:off x="9724445" y="0"/>
            <a:ext cx="2467555" cy="707667"/>
          </a:xfrm>
          <a:prstGeom prst="rect">
            <a:avLst/>
          </a:prstGeom>
        </p:spPr>
      </p:pic>
      <p:pic>
        <p:nvPicPr>
          <p:cNvPr id="5" name="Picture 4">
            <a:extLst>
              <a:ext uri="{FF2B5EF4-FFF2-40B4-BE49-F238E27FC236}">
                <a16:creationId xmlns:a16="http://schemas.microsoft.com/office/drawing/2014/main" id="{7869E243-E95E-4446-BE58-1C4884449C47}"/>
              </a:ext>
            </a:extLst>
          </p:cNvPr>
          <p:cNvPicPr>
            <a:picLocks noChangeAspect="1"/>
          </p:cNvPicPr>
          <p:nvPr/>
        </p:nvPicPr>
        <p:blipFill>
          <a:blip r:embed="rId3"/>
          <a:stretch>
            <a:fillRect/>
          </a:stretch>
        </p:blipFill>
        <p:spPr>
          <a:xfrm>
            <a:off x="101600" y="1107440"/>
            <a:ext cx="12009120" cy="4378960"/>
          </a:xfrm>
          <a:prstGeom prst="rect">
            <a:avLst/>
          </a:prstGeom>
        </p:spPr>
      </p:pic>
      <p:sp>
        <p:nvSpPr>
          <p:cNvPr id="7" name="TextBox 6">
            <a:extLst>
              <a:ext uri="{FF2B5EF4-FFF2-40B4-BE49-F238E27FC236}">
                <a16:creationId xmlns:a16="http://schemas.microsoft.com/office/drawing/2014/main" id="{690FD119-EF9C-404A-BC81-1A6706757D3B}"/>
              </a:ext>
            </a:extLst>
          </p:cNvPr>
          <p:cNvSpPr txBox="1"/>
          <p:nvPr/>
        </p:nvSpPr>
        <p:spPr>
          <a:xfrm>
            <a:off x="5577840" y="5987832"/>
            <a:ext cx="6096000" cy="646331"/>
          </a:xfrm>
          <a:prstGeom prst="rect">
            <a:avLst/>
          </a:prstGeom>
          <a:noFill/>
        </p:spPr>
        <p:txBody>
          <a:bodyPr wrap="square">
            <a:spAutoFit/>
          </a:bodyPr>
          <a:lstStyle/>
          <a:p>
            <a:r>
              <a:rPr lang="en-US" sz="3600" b="1" dirty="0">
                <a:solidFill>
                  <a:srgbClr val="7030A0"/>
                </a:solidFill>
                <a:latin typeface="American Typewriter" panose="02090604020004020304" pitchFamily="18" charset="77"/>
                <a:hlinkClick r:id="rId4">
                  <a:extLst>
                    <a:ext uri="{A12FA001-AC4F-418D-AE19-62706E023703}">
                      <ahyp:hlinkClr xmlns:ahyp="http://schemas.microsoft.com/office/drawing/2018/hyperlinkcolor" val="tx"/>
                    </a:ext>
                  </a:extLst>
                </a:hlinkClick>
              </a:rPr>
              <a:t>LINK</a:t>
            </a:r>
            <a:endParaRPr lang="en-US" sz="3600" b="1" dirty="0">
              <a:solidFill>
                <a:srgbClr val="7030A0"/>
              </a:solidFill>
              <a:latin typeface="American Typewriter" panose="02090604020004020304" pitchFamily="18" charset="77"/>
            </a:endParaRPr>
          </a:p>
        </p:txBody>
      </p:sp>
    </p:spTree>
    <p:extLst>
      <p:ext uri="{BB962C8B-B14F-4D97-AF65-F5344CB8AC3E}">
        <p14:creationId xmlns:p14="http://schemas.microsoft.com/office/powerpoint/2010/main" val="2083519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571016-E608-4F4E-8220-FA6E98E5EF7B}"/>
              </a:ext>
            </a:extLst>
          </p:cNvPr>
          <p:cNvSpPr txBox="1"/>
          <p:nvPr/>
        </p:nvSpPr>
        <p:spPr>
          <a:xfrm>
            <a:off x="609599" y="413469"/>
            <a:ext cx="5894567" cy="6986528"/>
          </a:xfrm>
          <a:prstGeom prst="rect">
            <a:avLst/>
          </a:prstGeom>
          <a:noFill/>
        </p:spPr>
        <p:txBody>
          <a:bodyPr wrap="square" rtlCol="0">
            <a:spAutoFit/>
          </a:bodyPr>
          <a:lstStyle/>
          <a:p>
            <a:pPr algn="l"/>
            <a:endParaRPr lang="en-IN" b="1" i="0" u="sng" dirty="0">
              <a:solidFill>
                <a:schemeClr val="tx2">
                  <a:lumMod val="50000"/>
                </a:schemeClr>
              </a:solidFill>
              <a:effectLst/>
              <a:latin typeface="American Typewriter" panose="02090604020004020304" pitchFamily="18" charset="77"/>
            </a:endParaRPr>
          </a:p>
          <a:p>
            <a:pPr algn="l"/>
            <a:endParaRPr lang="en-IN" b="1" u="sng" dirty="0">
              <a:solidFill>
                <a:schemeClr val="tx2">
                  <a:lumMod val="50000"/>
                </a:schemeClr>
              </a:solidFill>
              <a:latin typeface="American Typewriter" panose="02090604020004020304" pitchFamily="18" charset="77"/>
            </a:endParaRPr>
          </a:p>
          <a:p>
            <a:pPr algn="l"/>
            <a:endParaRPr lang="en-IN" b="1" i="0" u="sng" dirty="0">
              <a:solidFill>
                <a:schemeClr val="tx2">
                  <a:lumMod val="50000"/>
                </a:schemeClr>
              </a:solidFill>
              <a:effectLst/>
              <a:latin typeface="American Typewriter" panose="02090604020004020304" pitchFamily="18" charset="77"/>
            </a:endParaRPr>
          </a:p>
          <a:p>
            <a:pPr algn="l"/>
            <a:r>
              <a:rPr lang="en-IN" b="1" i="0" u="sng" dirty="0">
                <a:solidFill>
                  <a:srgbClr val="7030A0"/>
                </a:solidFill>
                <a:effectLst/>
                <a:latin typeface="American Typewriter" panose="02090604020004020304" pitchFamily="18" charset="77"/>
              </a:rPr>
              <a:t>Fit Women</a:t>
            </a:r>
          </a:p>
          <a:p>
            <a:pPr algn="l"/>
            <a:r>
              <a:rPr lang="en-IN" b="0" i="0" dirty="0">
                <a:solidFill>
                  <a:schemeClr val="bg1">
                    <a:lumMod val="10000"/>
                  </a:schemeClr>
                </a:solidFill>
                <a:effectLst/>
                <a:latin typeface="American Typewriter" panose="02090604020004020304" pitchFamily="18" charset="77"/>
              </a:rPr>
              <a:t>Fit-Women caters to mid-aged women in India, offering personalized fitness programs, happiness-driven activities, and a supportive community for holistic wellness.</a:t>
            </a:r>
          </a:p>
          <a:p>
            <a:pPr algn="l"/>
            <a:endParaRPr lang="en-IN" dirty="0">
              <a:solidFill>
                <a:schemeClr val="tx2">
                  <a:lumMod val="50000"/>
                </a:schemeClr>
              </a:solidFill>
              <a:latin typeface="American Typewriter" panose="02090604020004020304" pitchFamily="18" charset="77"/>
            </a:endParaRPr>
          </a:p>
          <a:p>
            <a:pPr algn="l"/>
            <a:r>
              <a:rPr lang="en-IN" b="1" i="0" dirty="0">
                <a:solidFill>
                  <a:srgbClr val="7030A0"/>
                </a:solidFill>
                <a:effectLst/>
                <a:latin typeface="American Typewriter" panose="02090604020004020304" pitchFamily="18" charset="77"/>
              </a:rPr>
              <a:t>Why ?</a:t>
            </a:r>
          </a:p>
          <a:p>
            <a:pPr algn="l"/>
            <a:endParaRPr lang="en-IN" b="1" dirty="0">
              <a:solidFill>
                <a:schemeClr val="tx2">
                  <a:lumMod val="50000"/>
                </a:schemeClr>
              </a:solidFill>
              <a:latin typeface="American Typewriter" panose="02090604020004020304" pitchFamily="18" charset="77"/>
            </a:endParaRPr>
          </a:p>
          <a:p>
            <a:pPr algn="l"/>
            <a:r>
              <a:rPr lang="en-IN" b="0" i="0" dirty="0">
                <a:solidFill>
                  <a:schemeClr val="bg1">
                    <a:lumMod val="10000"/>
                  </a:schemeClr>
                </a:solidFill>
                <a:effectLst/>
                <a:latin typeface="American Typewriter" panose="02090604020004020304" pitchFamily="18" charset="77"/>
              </a:rPr>
              <a:t>Mid-aged women lack fitness options focusing on happiness and community, impacting their holistic well-being.</a:t>
            </a:r>
          </a:p>
          <a:p>
            <a:pPr algn="l"/>
            <a:endParaRPr lang="en-IN" b="1" i="0" dirty="0">
              <a:solidFill>
                <a:schemeClr val="tx2">
                  <a:lumMod val="50000"/>
                </a:schemeClr>
              </a:solidFill>
              <a:effectLst/>
              <a:latin typeface="American Typewriter" panose="02090604020004020304" pitchFamily="18" charset="77"/>
            </a:endParaRPr>
          </a:p>
          <a:p>
            <a:pPr algn="l"/>
            <a:r>
              <a:rPr lang="en-IN" b="1" i="0" dirty="0">
                <a:solidFill>
                  <a:srgbClr val="7030A0"/>
                </a:solidFill>
                <a:effectLst/>
                <a:latin typeface="American Typewriter" panose="02090604020004020304" pitchFamily="18" charset="77"/>
              </a:rPr>
              <a:t>What ?</a:t>
            </a:r>
          </a:p>
          <a:p>
            <a:pPr algn="l"/>
            <a:endParaRPr lang="en-IN" b="1" dirty="0">
              <a:solidFill>
                <a:schemeClr val="tx2">
                  <a:lumMod val="50000"/>
                </a:schemeClr>
              </a:solidFill>
              <a:latin typeface="American Typewriter" panose="02090604020004020304" pitchFamily="18" charset="77"/>
            </a:endParaRPr>
          </a:p>
          <a:p>
            <a:pPr algn="l"/>
            <a:r>
              <a:rPr lang="en-IN" b="0" i="0" dirty="0">
                <a:solidFill>
                  <a:schemeClr val="bg1">
                    <a:lumMod val="10000"/>
                  </a:schemeClr>
                </a:solidFill>
                <a:effectLst/>
                <a:latin typeface="American Typewriter" panose="02090604020004020304" pitchFamily="18" charset="77"/>
              </a:rPr>
              <a:t>Fit-Women provides tailored fitness and joyful activities, fostering a supportive community for mid-aged women's holistic wellness.</a:t>
            </a:r>
          </a:p>
          <a:p>
            <a:pPr algn="l"/>
            <a:endParaRPr lang="en-IN" b="1" i="0" dirty="0">
              <a:solidFill>
                <a:schemeClr val="tx2">
                  <a:lumMod val="50000"/>
                </a:schemeClr>
              </a:solidFill>
              <a:effectLst/>
              <a:latin typeface="American Typewriter" panose="02090604020004020304" pitchFamily="18" charset="77"/>
            </a:endParaRPr>
          </a:p>
          <a:p>
            <a:pPr algn="l"/>
            <a:r>
              <a:rPr lang="en-IN" b="1" i="0" dirty="0">
                <a:solidFill>
                  <a:srgbClr val="7030A0"/>
                </a:solidFill>
                <a:effectLst/>
                <a:latin typeface="American Typewriter" panose="02090604020004020304" pitchFamily="18" charset="77"/>
              </a:rPr>
              <a:t>How ?</a:t>
            </a:r>
          </a:p>
          <a:p>
            <a:pPr algn="l"/>
            <a:endParaRPr lang="en-IN" b="1" dirty="0">
              <a:solidFill>
                <a:schemeClr val="tx2">
                  <a:lumMod val="50000"/>
                </a:schemeClr>
              </a:solidFill>
              <a:latin typeface="American Typewriter" panose="02090604020004020304" pitchFamily="18" charset="77"/>
            </a:endParaRPr>
          </a:p>
          <a:p>
            <a:pPr algn="l"/>
            <a:endParaRPr lang="en-IN" b="0" i="0" dirty="0">
              <a:solidFill>
                <a:schemeClr val="tx2">
                  <a:lumMod val="50000"/>
                </a:schemeClr>
              </a:solidFill>
              <a:effectLst/>
              <a:latin typeface="American Typewriter" panose="02090604020004020304" pitchFamily="18" charset="77"/>
            </a:endParaRPr>
          </a:p>
          <a:p>
            <a:pPr algn="l"/>
            <a:r>
              <a:rPr lang="en-IN" b="0" i="0" dirty="0">
                <a:solidFill>
                  <a:schemeClr val="bg1">
                    <a:lumMod val="10000"/>
                  </a:schemeClr>
                </a:solidFill>
                <a:effectLst/>
                <a:latin typeface="American Typewriter" panose="02090604020004020304" pitchFamily="18" charset="77"/>
              </a:rPr>
              <a:t>Develop tailored fitness programs and happiness-driven activities.</a:t>
            </a:r>
          </a:p>
          <a:p>
            <a:pPr algn="l"/>
            <a:r>
              <a:rPr lang="en-IN" b="0" i="0" dirty="0">
                <a:solidFill>
                  <a:schemeClr val="bg1">
                    <a:lumMod val="10000"/>
                  </a:schemeClr>
                </a:solidFill>
                <a:effectLst/>
                <a:latin typeface="American Typewriter" panose="02090604020004020304" pitchFamily="18" charset="77"/>
              </a:rPr>
              <a:t>Cultivate a supportive community through engaging events.</a:t>
            </a:r>
          </a:p>
          <a:p>
            <a:pPr algn="l"/>
            <a:r>
              <a:rPr lang="en-IN" b="0" i="0" dirty="0">
                <a:solidFill>
                  <a:schemeClr val="bg1">
                    <a:lumMod val="10000"/>
                  </a:schemeClr>
                </a:solidFill>
                <a:effectLst/>
                <a:latin typeface="American Typewriter" panose="02090604020004020304" pitchFamily="18" charset="77"/>
              </a:rPr>
              <a:t>Collaborate with fitness experts for an inclusive environment.</a:t>
            </a:r>
          </a:p>
          <a:p>
            <a:pPr algn="l"/>
            <a:endParaRPr lang="en-IN" b="0" i="0" dirty="0">
              <a:solidFill>
                <a:schemeClr val="tx2">
                  <a:lumMod val="50000"/>
                </a:schemeClr>
              </a:solidFill>
              <a:effectLst/>
              <a:latin typeface="American Typewriter" panose="02090604020004020304" pitchFamily="18" charset="77"/>
            </a:endParaRPr>
          </a:p>
          <a:p>
            <a:pPr algn="l"/>
            <a:endParaRPr lang="en-IN" dirty="0">
              <a:solidFill>
                <a:schemeClr val="tx2">
                  <a:lumMod val="50000"/>
                </a:schemeClr>
              </a:solidFill>
              <a:latin typeface="American Typewriter" panose="02090604020004020304" pitchFamily="18" charset="77"/>
            </a:endParaRPr>
          </a:p>
          <a:p>
            <a:pPr algn="l"/>
            <a:r>
              <a:rPr lang="en-IN" b="0" i="0" dirty="0">
                <a:solidFill>
                  <a:schemeClr val="bg1">
                    <a:lumMod val="10000"/>
                  </a:schemeClr>
                </a:solidFill>
                <a:effectLst/>
                <a:latin typeface="American Typewriter" panose="02090604020004020304" pitchFamily="18" charset="77"/>
              </a:rPr>
              <a:t>This strategy empowers mid-aged women through fitness, happiness, and lasting connections.</a:t>
            </a:r>
          </a:p>
          <a:p>
            <a:pPr algn="l"/>
            <a:endParaRPr lang="en-IN" b="0" i="0" dirty="0">
              <a:solidFill>
                <a:schemeClr val="tx2">
                  <a:lumMod val="50000"/>
                </a:schemeClr>
              </a:solidFill>
              <a:effectLst/>
              <a:latin typeface="American Typewriter" panose="02090604020004020304" pitchFamily="18" charset="77"/>
            </a:endParaRPr>
          </a:p>
          <a:p>
            <a:endParaRPr lang="en-IN" dirty="0">
              <a:solidFill>
                <a:srgbClr val="130C04"/>
              </a:solidFill>
            </a:endParaRPr>
          </a:p>
          <a:p>
            <a:br>
              <a:rPr lang="en-IN" dirty="0"/>
            </a:br>
            <a:endParaRPr lang="en-US" dirty="0"/>
          </a:p>
        </p:txBody>
      </p:sp>
      <p:pic>
        <p:nvPicPr>
          <p:cNvPr id="4" name="Picture 3">
            <a:extLst>
              <a:ext uri="{FF2B5EF4-FFF2-40B4-BE49-F238E27FC236}">
                <a16:creationId xmlns:a16="http://schemas.microsoft.com/office/drawing/2014/main" id="{4D245BE9-91A6-1146-851D-CB71D81FCCEC}"/>
              </a:ext>
            </a:extLst>
          </p:cNvPr>
          <p:cNvPicPr>
            <a:picLocks noChangeAspect="1"/>
          </p:cNvPicPr>
          <p:nvPr/>
        </p:nvPicPr>
        <p:blipFill>
          <a:blip r:embed="rId2"/>
          <a:stretch>
            <a:fillRect/>
          </a:stretch>
        </p:blipFill>
        <p:spPr>
          <a:xfrm>
            <a:off x="7760472" y="1718779"/>
            <a:ext cx="3077155" cy="3420442"/>
          </a:xfrm>
          <a:prstGeom prst="rect">
            <a:avLst/>
          </a:prstGeom>
        </p:spPr>
      </p:pic>
      <p:sp>
        <p:nvSpPr>
          <p:cNvPr id="6" name="TextBox 5">
            <a:extLst>
              <a:ext uri="{FF2B5EF4-FFF2-40B4-BE49-F238E27FC236}">
                <a16:creationId xmlns:a16="http://schemas.microsoft.com/office/drawing/2014/main" id="{9FC18A23-B638-1642-A4C1-2C80834EBF70}"/>
              </a:ext>
            </a:extLst>
          </p:cNvPr>
          <p:cNvSpPr txBox="1"/>
          <p:nvPr/>
        </p:nvSpPr>
        <p:spPr>
          <a:xfrm>
            <a:off x="609599" y="259580"/>
            <a:ext cx="4754880" cy="646331"/>
          </a:xfrm>
          <a:prstGeom prst="rect">
            <a:avLst/>
          </a:prstGeom>
          <a:noFill/>
        </p:spPr>
        <p:txBody>
          <a:bodyPr wrap="square" rtlCol="0">
            <a:spAutoFit/>
          </a:bodyPr>
          <a:lstStyle/>
          <a:p>
            <a:r>
              <a:rPr lang="en-US" sz="3600" b="1" dirty="0">
                <a:solidFill>
                  <a:srgbClr val="7030A0"/>
                </a:solidFill>
                <a:latin typeface="American Typewriter" panose="02090604020004020304" pitchFamily="18" charset="77"/>
              </a:rPr>
              <a:t>About Company</a:t>
            </a:r>
          </a:p>
        </p:txBody>
      </p:sp>
      <p:pic>
        <p:nvPicPr>
          <p:cNvPr id="7" name="Picture 6">
            <a:extLst>
              <a:ext uri="{FF2B5EF4-FFF2-40B4-BE49-F238E27FC236}">
                <a16:creationId xmlns:a16="http://schemas.microsoft.com/office/drawing/2014/main" id="{D2AE9B2B-2C9B-534B-AFB2-25007CE8B041}"/>
              </a:ext>
            </a:extLst>
          </p:cNvPr>
          <p:cNvPicPr>
            <a:picLocks noChangeAspect="1"/>
          </p:cNvPicPr>
          <p:nvPr/>
        </p:nvPicPr>
        <p:blipFill>
          <a:blip r:embed="rId3"/>
          <a:stretch>
            <a:fillRect/>
          </a:stretch>
        </p:blipFill>
        <p:spPr>
          <a:xfrm>
            <a:off x="9724445" y="0"/>
            <a:ext cx="2467555" cy="707667"/>
          </a:xfrm>
          <a:prstGeom prst="rect">
            <a:avLst/>
          </a:prstGeom>
        </p:spPr>
      </p:pic>
    </p:spTree>
    <p:extLst>
      <p:ext uri="{BB962C8B-B14F-4D97-AF65-F5344CB8AC3E}">
        <p14:creationId xmlns:p14="http://schemas.microsoft.com/office/powerpoint/2010/main" val="901413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CD4393-10F6-C248-BCC1-5ACFEA172EB5}"/>
              </a:ext>
            </a:extLst>
          </p:cNvPr>
          <p:cNvSpPr txBox="1"/>
          <p:nvPr/>
        </p:nvSpPr>
        <p:spPr>
          <a:xfrm>
            <a:off x="274320" y="213360"/>
            <a:ext cx="4734560" cy="707886"/>
          </a:xfrm>
          <a:prstGeom prst="rect">
            <a:avLst/>
          </a:prstGeom>
          <a:noFill/>
        </p:spPr>
        <p:txBody>
          <a:bodyPr wrap="square" rtlCol="0">
            <a:spAutoFit/>
          </a:bodyPr>
          <a:lstStyle/>
          <a:p>
            <a:r>
              <a:rPr lang="en-US" sz="4000" b="1" dirty="0">
                <a:solidFill>
                  <a:srgbClr val="7030A0"/>
                </a:solidFill>
                <a:latin typeface="American Typewriter" panose="02090604020004020304" pitchFamily="18" charset="77"/>
              </a:rPr>
              <a:t>CASH - FLOW</a:t>
            </a:r>
          </a:p>
        </p:txBody>
      </p:sp>
      <p:pic>
        <p:nvPicPr>
          <p:cNvPr id="3" name="Picture 2">
            <a:extLst>
              <a:ext uri="{FF2B5EF4-FFF2-40B4-BE49-F238E27FC236}">
                <a16:creationId xmlns:a16="http://schemas.microsoft.com/office/drawing/2014/main" id="{CDEB5645-5374-6749-A91F-8A97FE8C4C68}"/>
              </a:ext>
            </a:extLst>
          </p:cNvPr>
          <p:cNvPicPr>
            <a:picLocks noChangeAspect="1"/>
          </p:cNvPicPr>
          <p:nvPr/>
        </p:nvPicPr>
        <p:blipFill>
          <a:blip r:embed="rId2"/>
          <a:stretch>
            <a:fillRect/>
          </a:stretch>
        </p:blipFill>
        <p:spPr>
          <a:xfrm>
            <a:off x="9724445" y="0"/>
            <a:ext cx="2467555" cy="707667"/>
          </a:xfrm>
          <a:prstGeom prst="rect">
            <a:avLst/>
          </a:prstGeom>
        </p:spPr>
      </p:pic>
      <p:pic>
        <p:nvPicPr>
          <p:cNvPr id="5" name="Picture 4">
            <a:extLst>
              <a:ext uri="{FF2B5EF4-FFF2-40B4-BE49-F238E27FC236}">
                <a16:creationId xmlns:a16="http://schemas.microsoft.com/office/drawing/2014/main" id="{C72E2249-DA43-A34E-B4F2-B7430A6CFD75}"/>
              </a:ext>
            </a:extLst>
          </p:cNvPr>
          <p:cNvPicPr>
            <a:picLocks noChangeAspect="1"/>
          </p:cNvPicPr>
          <p:nvPr/>
        </p:nvPicPr>
        <p:blipFill>
          <a:blip r:embed="rId3"/>
          <a:stretch>
            <a:fillRect/>
          </a:stretch>
        </p:blipFill>
        <p:spPr>
          <a:xfrm>
            <a:off x="274320" y="1412240"/>
            <a:ext cx="10810240" cy="3323037"/>
          </a:xfrm>
          <a:prstGeom prst="rect">
            <a:avLst/>
          </a:prstGeom>
        </p:spPr>
      </p:pic>
    </p:spTree>
    <p:extLst>
      <p:ext uri="{BB962C8B-B14F-4D97-AF65-F5344CB8AC3E}">
        <p14:creationId xmlns:p14="http://schemas.microsoft.com/office/powerpoint/2010/main" val="169883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B783D9-D856-0C4B-A5BA-156D1578D441}"/>
              </a:ext>
            </a:extLst>
          </p:cNvPr>
          <p:cNvSpPr txBox="1"/>
          <p:nvPr/>
        </p:nvSpPr>
        <p:spPr>
          <a:xfrm>
            <a:off x="294640" y="213360"/>
            <a:ext cx="6410960" cy="646331"/>
          </a:xfrm>
          <a:prstGeom prst="rect">
            <a:avLst/>
          </a:prstGeom>
          <a:noFill/>
        </p:spPr>
        <p:txBody>
          <a:bodyPr wrap="square" rtlCol="0">
            <a:spAutoFit/>
          </a:bodyPr>
          <a:lstStyle/>
          <a:p>
            <a:r>
              <a:rPr lang="en-US" sz="3600" b="1" dirty="0">
                <a:solidFill>
                  <a:srgbClr val="7030A0"/>
                </a:solidFill>
                <a:latin typeface="American Typewriter" panose="02090604020004020304" pitchFamily="18" charset="77"/>
              </a:rPr>
              <a:t>BREAK-EVEN ANALYSIS</a:t>
            </a:r>
          </a:p>
        </p:txBody>
      </p:sp>
      <p:pic>
        <p:nvPicPr>
          <p:cNvPr id="4" name="Picture 3">
            <a:extLst>
              <a:ext uri="{FF2B5EF4-FFF2-40B4-BE49-F238E27FC236}">
                <a16:creationId xmlns:a16="http://schemas.microsoft.com/office/drawing/2014/main" id="{0FFCA1E7-78FF-3944-8F16-C8B44967A05B}"/>
              </a:ext>
            </a:extLst>
          </p:cNvPr>
          <p:cNvPicPr>
            <a:picLocks noChangeAspect="1"/>
          </p:cNvPicPr>
          <p:nvPr/>
        </p:nvPicPr>
        <p:blipFill>
          <a:blip r:embed="rId2"/>
          <a:stretch>
            <a:fillRect/>
          </a:stretch>
        </p:blipFill>
        <p:spPr>
          <a:xfrm>
            <a:off x="704850" y="1042670"/>
            <a:ext cx="5076190" cy="5093970"/>
          </a:xfrm>
          <a:prstGeom prst="rect">
            <a:avLst/>
          </a:prstGeom>
        </p:spPr>
      </p:pic>
      <p:pic>
        <p:nvPicPr>
          <p:cNvPr id="5" name="Picture 4">
            <a:extLst>
              <a:ext uri="{FF2B5EF4-FFF2-40B4-BE49-F238E27FC236}">
                <a16:creationId xmlns:a16="http://schemas.microsoft.com/office/drawing/2014/main" id="{F7899B90-9641-854E-8CC3-3D99D11D94D9}"/>
              </a:ext>
            </a:extLst>
          </p:cNvPr>
          <p:cNvPicPr>
            <a:picLocks noChangeAspect="1"/>
          </p:cNvPicPr>
          <p:nvPr/>
        </p:nvPicPr>
        <p:blipFill>
          <a:blip r:embed="rId3"/>
          <a:stretch>
            <a:fillRect/>
          </a:stretch>
        </p:blipFill>
        <p:spPr>
          <a:xfrm>
            <a:off x="9724445" y="0"/>
            <a:ext cx="2467555" cy="707667"/>
          </a:xfrm>
          <a:prstGeom prst="rect">
            <a:avLst/>
          </a:prstGeom>
        </p:spPr>
      </p:pic>
      <p:pic>
        <p:nvPicPr>
          <p:cNvPr id="7" name="Picture 6">
            <a:extLst>
              <a:ext uri="{FF2B5EF4-FFF2-40B4-BE49-F238E27FC236}">
                <a16:creationId xmlns:a16="http://schemas.microsoft.com/office/drawing/2014/main" id="{4AC06FFB-2C42-1547-889A-ED7A112F773A}"/>
              </a:ext>
            </a:extLst>
          </p:cNvPr>
          <p:cNvPicPr>
            <a:picLocks noChangeAspect="1"/>
          </p:cNvPicPr>
          <p:nvPr/>
        </p:nvPicPr>
        <p:blipFill>
          <a:blip r:embed="rId4"/>
          <a:stretch>
            <a:fillRect/>
          </a:stretch>
        </p:blipFill>
        <p:spPr>
          <a:xfrm>
            <a:off x="7639050" y="1659255"/>
            <a:ext cx="2705100" cy="3860800"/>
          </a:xfrm>
          <a:prstGeom prst="rect">
            <a:avLst/>
          </a:prstGeom>
        </p:spPr>
      </p:pic>
    </p:spTree>
    <p:extLst>
      <p:ext uri="{BB962C8B-B14F-4D97-AF65-F5344CB8AC3E}">
        <p14:creationId xmlns:p14="http://schemas.microsoft.com/office/powerpoint/2010/main" val="1701221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CAD1161-DA9C-E548-A506-EB85E4CC82CB}"/>
              </a:ext>
            </a:extLst>
          </p:cNvPr>
          <p:cNvSpPr/>
          <p:nvPr/>
        </p:nvSpPr>
        <p:spPr>
          <a:xfrm>
            <a:off x="8090704" y="3958542"/>
            <a:ext cx="3692323" cy="26190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03C70A3D-490B-3A49-B20C-4DF1EF5C4FF8}"/>
              </a:ext>
            </a:extLst>
          </p:cNvPr>
          <p:cNvSpPr txBox="1"/>
          <p:nvPr/>
        </p:nvSpPr>
        <p:spPr>
          <a:xfrm>
            <a:off x="467360" y="158750"/>
            <a:ext cx="5242560" cy="523220"/>
          </a:xfrm>
          <a:prstGeom prst="rect">
            <a:avLst/>
          </a:prstGeom>
          <a:noFill/>
        </p:spPr>
        <p:txBody>
          <a:bodyPr wrap="square" rtlCol="0">
            <a:spAutoFit/>
          </a:bodyPr>
          <a:lstStyle/>
          <a:p>
            <a:r>
              <a:rPr lang="en-US" sz="2800" b="1" dirty="0">
                <a:solidFill>
                  <a:srgbClr val="7030A0"/>
                </a:solidFill>
                <a:latin typeface="American Typewriter" panose="02090604020004020304" pitchFamily="18" charset="77"/>
              </a:rPr>
              <a:t>FINANCIAL PROJECTIONS</a:t>
            </a:r>
          </a:p>
        </p:txBody>
      </p:sp>
      <p:pic>
        <p:nvPicPr>
          <p:cNvPr id="4" name="Picture 3">
            <a:extLst>
              <a:ext uri="{FF2B5EF4-FFF2-40B4-BE49-F238E27FC236}">
                <a16:creationId xmlns:a16="http://schemas.microsoft.com/office/drawing/2014/main" id="{DB6D13B7-8F19-3A45-BA00-5967281F8759}"/>
              </a:ext>
            </a:extLst>
          </p:cNvPr>
          <p:cNvPicPr>
            <a:picLocks noChangeAspect="1"/>
          </p:cNvPicPr>
          <p:nvPr/>
        </p:nvPicPr>
        <p:blipFill>
          <a:blip r:embed="rId2"/>
          <a:stretch>
            <a:fillRect/>
          </a:stretch>
        </p:blipFill>
        <p:spPr>
          <a:xfrm>
            <a:off x="166370" y="971550"/>
            <a:ext cx="7666990" cy="5727700"/>
          </a:xfrm>
          <a:prstGeom prst="rect">
            <a:avLst/>
          </a:prstGeom>
        </p:spPr>
      </p:pic>
      <p:pic>
        <p:nvPicPr>
          <p:cNvPr id="5" name="Picture 4">
            <a:extLst>
              <a:ext uri="{FF2B5EF4-FFF2-40B4-BE49-F238E27FC236}">
                <a16:creationId xmlns:a16="http://schemas.microsoft.com/office/drawing/2014/main" id="{A2CFD915-5451-9F47-943D-C40F93EC87A2}"/>
              </a:ext>
            </a:extLst>
          </p:cNvPr>
          <p:cNvPicPr>
            <a:picLocks noChangeAspect="1"/>
          </p:cNvPicPr>
          <p:nvPr/>
        </p:nvPicPr>
        <p:blipFill>
          <a:blip r:embed="rId3"/>
          <a:stretch>
            <a:fillRect/>
          </a:stretch>
        </p:blipFill>
        <p:spPr>
          <a:xfrm>
            <a:off x="9724445" y="0"/>
            <a:ext cx="2467555" cy="707667"/>
          </a:xfrm>
          <a:prstGeom prst="rect">
            <a:avLst/>
          </a:prstGeom>
        </p:spPr>
      </p:pic>
      <p:sp>
        <p:nvSpPr>
          <p:cNvPr id="3" name="TextBox 2">
            <a:extLst>
              <a:ext uri="{FF2B5EF4-FFF2-40B4-BE49-F238E27FC236}">
                <a16:creationId xmlns:a16="http://schemas.microsoft.com/office/drawing/2014/main" id="{D981B865-1AA7-5243-A5F9-82B835A1ADC2}"/>
              </a:ext>
            </a:extLst>
          </p:cNvPr>
          <p:cNvSpPr txBox="1"/>
          <p:nvPr/>
        </p:nvSpPr>
        <p:spPr>
          <a:xfrm>
            <a:off x="8218025" y="3776803"/>
            <a:ext cx="3565002" cy="2800767"/>
          </a:xfrm>
          <a:prstGeom prst="rect">
            <a:avLst/>
          </a:prstGeom>
          <a:noFill/>
        </p:spPr>
        <p:txBody>
          <a:bodyPr wrap="square" rtlCol="0">
            <a:spAutoFit/>
          </a:bodyPr>
          <a:lstStyle/>
          <a:p>
            <a:br>
              <a:rPr lang="en-IN" dirty="0"/>
            </a:br>
            <a:r>
              <a:rPr lang="en-IN" sz="1800" b="1" i="0" dirty="0">
                <a:solidFill>
                  <a:srgbClr val="0F0F0F"/>
                </a:solidFill>
                <a:effectLst/>
                <a:latin typeface="American Typewriter" panose="02090604020004020304" pitchFamily="18" charset="77"/>
              </a:rPr>
              <a:t>Fit-Women anticipates sustainable growth through tailored fitness offerings, community engagement, revenue from memberships, and strategic collaborations, ensuring holistic wellness for mid-aged women in India.</a:t>
            </a:r>
            <a:endParaRPr lang="en-US" b="1" dirty="0">
              <a:latin typeface="American Typewriter" panose="02090604020004020304" pitchFamily="18" charset="77"/>
            </a:endParaRPr>
          </a:p>
        </p:txBody>
      </p:sp>
      <p:pic>
        <p:nvPicPr>
          <p:cNvPr id="7" name="Picture 6">
            <a:extLst>
              <a:ext uri="{FF2B5EF4-FFF2-40B4-BE49-F238E27FC236}">
                <a16:creationId xmlns:a16="http://schemas.microsoft.com/office/drawing/2014/main" id="{D8FD03CE-CADE-A845-803E-8116595DD45B}"/>
              </a:ext>
            </a:extLst>
          </p:cNvPr>
          <p:cNvPicPr>
            <a:picLocks noChangeAspect="1"/>
          </p:cNvPicPr>
          <p:nvPr/>
        </p:nvPicPr>
        <p:blipFill>
          <a:blip r:embed="rId4"/>
          <a:stretch>
            <a:fillRect/>
          </a:stretch>
        </p:blipFill>
        <p:spPr>
          <a:xfrm>
            <a:off x="8623139" y="871558"/>
            <a:ext cx="1956122" cy="2963842"/>
          </a:xfrm>
          <a:prstGeom prst="rect">
            <a:avLst/>
          </a:prstGeom>
        </p:spPr>
      </p:pic>
    </p:spTree>
    <p:extLst>
      <p:ext uri="{BB962C8B-B14F-4D97-AF65-F5344CB8AC3E}">
        <p14:creationId xmlns:p14="http://schemas.microsoft.com/office/powerpoint/2010/main" val="3955753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0F9042E-2A50-B44B-8E7B-5493768AF1B6}"/>
              </a:ext>
            </a:extLst>
          </p:cNvPr>
          <p:cNvGraphicFramePr>
            <a:graphicFrameLocks noGrp="1"/>
          </p:cNvGraphicFramePr>
          <p:nvPr>
            <p:extLst>
              <p:ext uri="{D42A27DB-BD31-4B8C-83A1-F6EECF244321}">
                <p14:modId xmlns:p14="http://schemas.microsoft.com/office/powerpoint/2010/main" val="370203525"/>
              </p:ext>
            </p:extLst>
          </p:nvPr>
        </p:nvGraphicFramePr>
        <p:xfrm>
          <a:off x="111759" y="3154680"/>
          <a:ext cx="9093201" cy="3703320"/>
        </p:xfrm>
        <a:graphic>
          <a:graphicData uri="http://schemas.openxmlformats.org/drawingml/2006/table">
            <a:tbl>
              <a:tblPr/>
              <a:tblGrid>
                <a:gridCol w="1231576">
                  <a:extLst>
                    <a:ext uri="{9D8B030D-6E8A-4147-A177-3AD203B41FA5}">
                      <a16:colId xmlns:a16="http://schemas.microsoft.com/office/drawing/2014/main" val="20000"/>
                    </a:ext>
                  </a:extLst>
                </a:gridCol>
                <a:gridCol w="7861625">
                  <a:extLst>
                    <a:ext uri="{9D8B030D-6E8A-4147-A177-3AD203B41FA5}">
                      <a16:colId xmlns:a16="http://schemas.microsoft.com/office/drawing/2014/main" val="20001"/>
                    </a:ext>
                  </a:extLst>
                </a:gridCol>
              </a:tblGrid>
              <a:tr h="339712">
                <a:tc>
                  <a:txBody>
                    <a:bodyPr/>
                    <a:lstStyle/>
                    <a:p>
                      <a:pPr algn="l" fontAlgn="auto"/>
                      <a:r>
                        <a:rPr lang="en-IN" sz="1050" b="1" i="0" dirty="0">
                          <a:solidFill>
                            <a:srgbClr val="130C04"/>
                          </a:solidFill>
                          <a:effectLst/>
                          <a:latin typeface="Calibri" panose="020F0502020204030204" pitchFamily="34" charset="0"/>
                        </a:rPr>
                        <a:t>​Terms</a:t>
                      </a: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l" fontAlgn="base"/>
                      <a:r>
                        <a:rPr lang="en-US" sz="1400" b="0" i="0" dirty="0">
                          <a:solidFill>
                            <a:srgbClr val="130C04"/>
                          </a:solidFill>
                          <a:effectLst/>
                          <a:latin typeface="Calibri" panose="020F0502020204030204" pitchFamily="34" charset="0"/>
                        </a:rPr>
                        <a:t>Explanation  (For the actual calculations, refer to the Financial Plan Excel sheet link)​</a:t>
                      </a:r>
                      <a:endParaRPr lang="en-US" sz="2400" b="0" i="0" dirty="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9712">
                <a:tc>
                  <a:txBody>
                    <a:bodyPr/>
                    <a:lstStyle/>
                    <a:p>
                      <a:pPr algn="l" fontAlgn="base"/>
                      <a:r>
                        <a:rPr lang="en-IN" sz="1050" b="1" i="0" dirty="0">
                          <a:solidFill>
                            <a:srgbClr val="130C04"/>
                          </a:solidFill>
                          <a:effectLst/>
                          <a:latin typeface="Calibri" panose="020F0502020204030204" pitchFamily="34" charset="0"/>
                        </a:rPr>
                        <a:t>CAC</a:t>
                      </a:r>
                      <a:r>
                        <a:rPr lang="en-IN" sz="1050" b="0" i="0" dirty="0">
                          <a:solidFill>
                            <a:srgbClr val="130C04"/>
                          </a:solidFill>
                          <a:effectLst/>
                          <a:latin typeface="Calibri" panose="020F0502020204030204" pitchFamily="34" charset="0"/>
                        </a:rPr>
                        <a:t>​</a:t>
                      </a:r>
                      <a:endParaRPr lang="en-IN" sz="2400" b="0" i="0" dirty="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l" fontAlgn="base"/>
                      <a:r>
                        <a:rPr lang="en-US" sz="1400" b="0" i="0" dirty="0">
                          <a:solidFill>
                            <a:srgbClr val="130C04"/>
                          </a:solidFill>
                          <a:effectLst/>
                          <a:latin typeface="Calibri" panose="020F0502020204030204" pitchFamily="34" charset="0"/>
                        </a:rPr>
                        <a:t>(Cost of Sales + Cost of Marketing ) / Number of new customers acquired (in currency terms)​</a:t>
                      </a:r>
                      <a:endParaRPr lang="en-US" sz="2400" b="0" i="0" dirty="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712">
                <a:tc>
                  <a:txBody>
                    <a:bodyPr/>
                    <a:lstStyle/>
                    <a:p>
                      <a:pPr algn="l" fontAlgn="base"/>
                      <a:r>
                        <a:rPr lang="en-IN" sz="1050" b="1" i="0" dirty="0">
                          <a:solidFill>
                            <a:srgbClr val="130C04"/>
                          </a:solidFill>
                          <a:effectLst/>
                          <a:latin typeface="Calibri" panose="020F0502020204030204" pitchFamily="34" charset="0"/>
                          <a:hlinkClick r:id="rId2">
                            <a:extLst>
                              <a:ext uri="{A12FA001-AC4F-418D-AE19-62706E023703}">
                                <ahyp:hlinkClr xmlns:ahyp="http://schemas.microsoft.com/office/drawing/2018/hyperlinkcolor" val="tx"/>
                              </a:ext>
                            </a:extLst>
                          </a:hlinkClick>
                        </a:rPr>
                        <a:t>CLV</a:t>
                      </a:r>
                      <a:endParaRPr lang="en-IN" sz="2400" b="0" i="0" dirty="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l" fontAlgn="base"/>
                      <a:r>
                        <a:rPr lang="en-US" sz="1400" b="0" i="0" dirty="0">
                          <a:solidFill>
                            <a:srgbClr val="130C04"/>
                          </a:solidFill>
                          <a:effectLst/>
                          <a:latin typeface="Calibri" panose="020F0502020204030204" pitchFamily="34" charset="0"/>
                        </a:rPr>
                        <a:t>Average purchase value x Average purchase frequency x Average</a:t>
                      </a:r>
                      <a:r>
                        <a:rPr lang="en-US" sz="1400" b="0" i="0" baseline="0" dirty="0">
                          <a:solidFill>
                            <a:srgbClr val="130C04"/>
                          </a:solidFill>
                          <a:effectLst/>
                          <a:latin typeface="Calibri" panose="020F0502020204030204" pitchFamily="34" charset="0"/>
                        </a:rPr>
                        <a:t> Customer Lifespan x Gross Margin</a:t>
                      </a:r>
                      <a:endParaRPr lang="en-US" sz="2400" b="0" i="0" dirty="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712">
                <a:tc>
                  <a:txBody>
                    <a:bodyPr/>
                    <a:lstStyle/>
                    <a:p>
                      <a:pPr algn="l" fontAlgn="base"/>
                      <a:r>
                        <a:rPr lang="en-IN" sz="1050" b="1" i="0">
                          <a:solidFill>
                            <a:srgbClr val="130C04"/>
                          </a:solidFill>
                          <a:effectLst/>
                          <a:latin typeface="Calibri" panose="020F0502020204030204" pitchFamily="34" charset="0"/>
                        </a:rPr>
                        <a:t>ARPU</a:t>
                      </a:r>
                      <a:r>
                        <a:rPr lang="en-IN" sz="1050" b="0" i="0">
                          <a:solidFill>
                            <a:srgbClr val="130C04"/>
                          </a:solidFill>
                          <a:effectLst/>
                          <a:latin typeface="Calibri" panose="020F0502020204030204" pitchFamily="34" charset="0"/>
                        </a:rPr>
                        <a:t>​</a:t>
                      </a:r>
                      <a:endParaRPr lang="en-IN" sz="2400" b="0" i="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l" fontAlgn="base"/>
                      <a:r>
                        <a:rPr lang="en-US" sz="1400" b="0" i="0" dirty="0">
                          <a:solidFill>
                            <a:srgbClr val="130C04"/>
                          </a:solidFill>
                          <a:effectLst/>
                          <a:latin typeface="Calibri" panose="020F0502020204030204" pitchFamily="34" charset="0"/>
                        </a:rPr>
                        <a:t>Total revenue in specific period/Total number of customers during the same period (in currency terms)​</a:t>
                      </a:r>
                      <a:endParaRPr lang="en-US" sz="2400" b="0" i="0" dirty="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712">
                <a:tc>
                  <a:txBody>
                    <a:bodyPr/>
                    <a:lstStyle/>
                    <a:p>
                      <a:pPr algn="l" fontAlgn="base"/>
                      <a:r>
                        <a:rPr lang="en-IN" sz="1050" b="1" i="0">
                          <a:solidFill>
                            <a:srgbClr val="130C04"/>
                          </a:solidFill>
                          <a:effectLst/>
                          <a:latin typeface="Calibri" panose="020F0502020204030204" pitchFamily="34" charset="0"/>
                        </a:rPr>
                        <a:t>GROSS PROFIT</a:t>
                      </a:r>
                      <a:r>
                        <a:rPr lang="en-IN" sz="1050" b="0" i="0">
                          <a:solidFill>
                            <a:srgbClr val="130C04"/>
                          </a:solidFill>
                          <a:effectLst/>
                          <a:latin typeface="Calibri" panose="020F0502020204030204" pitchFamily="34" charset="0"/>
                        </a:rPr>
                        <a:t>​</a:t>
                      </a:r>
                      <a:endParaRPr lang="en-IN" sz="2400" b="0" i="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l" fontAlgn="base"/>
                      <a:r>
                        <a:rPr lang="en-US" sz="1400" b="0" i="0" dirty="0">
                          <a:solidFill>
                            <a:srgbClr val="130C04"/>
                          </a:solidFill>
                          <a:effectLst/>
                          <a:latin typeface="Calibri" panose="020F0502020204030204" pitchFamily="34" charset="0"/>
                        </a:rPr>
                        <a:t>Total revenue – Total COGS (In currency terms)​</a:t>
                      </a:r>
                      <a:endParaRPr lang="en-US" sz="2400" b="0" i="0" dirty="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1173">
                <a:tc>
                  <a:txBody>
                    <a:bodyPr/>
                    <a:lstStyle/>
                    <a:p>
                      <a:pPr algn="l" fontAlgn="base"/>
                      <a:r>
                        <a:rPr lang="en-IN" sz="1050" b="1" i="0" dirty="0">
                          <a:solidFill>
                            <a:srgbClr val="130C04"/>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OPERATING</a:t>
                      </a:r>
                      <a:r>
                        <a:rPr lang="en-IN" sz="1050" b="1" i="0" baseline="0" dirty="0">
                          <a:solidFill>
                            <a:srgbClr val="130C04"/>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 COSTS</a:t>
                      </a:r>
                      <a:endParaRPr lang="en-IN" sz="2400" b="0" i="0" dirty="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l" fontAlgn="base"/>
                      <a:r>
                        <a:rPr lang="en-US" sz="1400" b="0" i="0" kern="1200" dirty="0">
                          <a:solidFill>
                            <a:srgbClr val="130C04"/>
                          </a:solidFill>
                          <a:effectLst/>
                          <a:latin typeface="Calibri" panose="020F0502020204030204" pitchFamily="34" charset="0"/>
                          <a:ea typeface="Calibri" panose="020F0502020204030204" pitchFamily="34" charset="0"/>
                          <a:cs typeface="Calibri" panose="020F0502020204030204" pitchFamily="34" charset="0"/>
                        </a:rPr>
                        <a:t> Cost of goods sold (COGS) + operating expenses (OPEX)</a:t>
                      </a:r>
                      <a:endParaRPr lang="en-IN" sz="1400" b="0" i="0" dirty="0">
                        <a:solidFill>
                          <a:srgbClr val="130C04"/>
                        </a:solidFill>
                        <a:effectLst/>
                        <a:latin typeface="Calibri" panose="020F0502020204030204" pitchFamily="34" charset="0"/>
                        <a:ea typeface="Calibri" panose="020F0502020204030204" pitchFamily="34" charset="0"/>
                        <a:cs typeface="Calibri" panose="020F0502020204030204" pitchFamily="34" charset="0"/>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2634">
                <a:tc>
                  <a:txBody>
                    <a:bodyPr/>
                    <a:lstStyle/>
                    <a:p>
                      <a:pPr algn="l" fontAlgn="base"/>
                      <a:r>
                        <a:rPr lang="en-IN" sz="1050" b="1" i="0" dirty="0">
                          <a:solidFill>
                            <a:srgbClr val="130C04"/>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OPERATING</a:t>
                      </a:r>
                      <a:r>
                        <a:rPr lang="en-IN" sz="1050" b="1" i="0" baseline="0" dirty="0">
                          <a:solidFill>
                            <a:srgbClr val="130C04"/>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PROFIT</a:t>
                      </a:r>
                      <a:endParaRPr lang="en-IN" sz="2400" b="0" i="0" dirty="0">
                        <a:solidFill>
                          <a:srgbClr val="130C04"/>
                        </a:solidFill>
                        <a:effectLst/>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l" fontAlgn="base"/>
                      <a:r>
                        <a:rPr lang="en-US" sz="1400" b="0" i="0" kern="1200" dirty="0">
                          <a:solidFill>
                            <a:srgbClr val="130C04"/>
                          </a:solidFill>
                          <a:effectLst/>
                          <a:latin typeface="Calibri" panose="020F0502020204030204" pitchFamily="34" charset="0"/>
                          <a:ea typeface="Calibri" panose="020F0502020204030204" pitchFamily="34" charset="0"/>
                          <a:cs typeface="Calibri" panose="020F0502020204030204" pitchFamily="34" charset="0"/>
                        </a:rPr>
                        <a:t>Revenue from Core Operations – Cost of Goods Sold – Operating Expenses – Depreciation – Amortization Expenses</a:t>
                      </a:r>
                      <a:endParaRPr lang="en-IN" sz="1400" b="0" i="0" dirty="0">
                        <a:solidFill>
                          <a:srgbClr val="130C04"/>
                        </a:solidFill>
                        <a:effectLst/>
                        <a:latin typeface="Calibri" panose="020F0502020204030204" pitchFamily="34" charset="0"/>
                        <a:ea typeface="Calibri" panose="020F0502020204030204" pitchFamily="34" charset="0"/>
                        <a:cs typeface="Calibri" panose="020F0502020204030204" pitchFamily="34" charset="0"/>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2634">
                <a:tc>
                  <a:txBody>
                    <a:bodyPr/>
                    <a:lstStyle/>
                    <a:p>
                      <a:pPr algn="l" fontAlgn="base"/>
                      <a:r>
                        <a:rPr lang="en-IN" sz="1050" b="1" i="0" dirty="0">
                          <a:solidFill>
                            <a:srgbClr val="130C04"/>
                          </a:solidFill>
                          <a:effectLst/>
                          <a:latin typeface="Calibri" panose="020F0502020204030204" pitchFamily="34" charset="0"/>
                          <a:ea typeface="Calibri" panose="020F0502020204030204" pitchFamily="34" charset="0"/>
                          <a:cs typeface="Calibri" panose="020F0502020204030204" pitchFamily="34" charset="0"/>
                        </a:rPr>
                        <a:t>CHURN RATE</a:t>
                      </a: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l" fontAlgn="base"/>
                      <a:r>
                        <a:rPr lang="en-US" sz="1400" b="0" i="0" kern="1200" dirty="0">
                          <a:solidFill>
                            <a:srgbClr val="130C04"/>
                          </a:solidFill>
                          <a:effectLst/>
                          <a:latin typeface="Calibri" panose="020F0502020204030204" pitchFamily="34" charset="0"/>
                          <a:ea typeface="Calibri" panose="020F0502020204030204" pitchFamily="34" charset="0"/>
                          <a:cs typeface="Calibri" panose="020F0502020204030204" pitchFamily="34" charset="0"/>
                        </a:rPr>
                        <a:t>(Customers at the beginning of the period – customers at the end of the period) / customers at the beginning of the period</a:t>
                      </a:r>
                      <a:endParaRPr lang="en-IN" sz="1400" b="0" i="0" dirty="0">
                        <a:solidFill>
                          <a:srgbClr val="130C04"/>
                        </a:solidFill>
                        <a:effectLst/>
                        <a:latin typeface="Calibri" panose="020F0502020204030204" pitchFamily="34" charset="0"/>
                        <a:ea typeface="Calibri" panose="020F0502020204030204" pitchFamily="34" charset="0"/>
                        <a:cs typeface="Calibri" panose="020F0502020204030204" pitchFamily="34" charset="0"/>
                      </a:endParaRPr>
                    </a:p>
                  </a:txBody>
                  <a:tcPr marL="182880" marR="182880"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62DB641A-105A-0048-B5C3-C90A1A1AC8E3}"/>
              </a:ext>
            </a:extLst>
          </p:cNvPr>
          <p:cNvPicPr>
            <a:picLocks noChangeAspect="1"/>
          </p:cNvPicPr>
          <p:nvPr/>
        </p:nvPicPr>
        <p:blipFill>
          <a:blip r:embed="rId5"/>
          <a:stretch>
            <a:fillRect/>
          </a:stretch>
        </p:blipFill>
        <p:spPr>
          <a:xfrm>
            <a:off x="111759" y="120650"/>
            <a:ext cx="2921000" cy="2959100"/>
          </a:xfrm>
          <a:prstGeom prst="rect">
            <a:avLst/>
          </a:prstGeom>
        </p:spPr>
      </p:pic>
      <p:pic>
        <p:nvPicPr>
          <p:cNvPr id="6" name="Picture 5">
            <a:extLst>
              <a:ext uri="{FF2B5EF4-FFF2-40B4-BE49-F238E27FC236}">
                <a16:creationId xmlns:a16="http://schemas.microsoft.com/office/drawing/2014/main" id="{01C36D75-2ACF-A94C-BE83-277F4341D7A9}"/>
              </a:ext>
            </a:extLst>
          </p:cNvPr>
          <p:cNvPicPr>
            <a:picLocks noChangeAspect="1"/>
          </p:cNvPicPr>
          <p:nvPr/>
        </p:nvPicPr>
        <p:blipFill>
          <a:blip r:embed="rId6"/>
          <a:stretch>
            <a:fillRect/>
          </a:stretch>
        </p:blipFill>
        <p:spPr>
          <a:xfrm>
            <a:off x="3421380" y="895350"/>
            <a:ext cx="2413000" cy="2184400"/>
          </a:xfrm>
          <a:prstGeom prst="rect">
            <a:avLst/>
          </a:prstGeom>
        </p:spPr>
      </p:pic>
      <p:pic>
        <p:nvPicPr>
          <p:cNvPr id="8" name="Picture 7">
            <a:extLst>
              <a:ext uri="{FF2B5EF4-FFF2-40B4-BE49-F238E27FC236}">
                <a16:creationId xmlns:a16="http://schemas.microsoft.com/office/drawing/2014/main" id="{9D1B5F6A-48A0-5348-978B-77F31D4C746D}"/>
              </a:ext>
            </a:extLst>
          </p:cNvPr>
          <p:cNvPicPr>
            <a:picLocks noChangeAspect="1"/>
          </p:cNvPicPr>
          <p:nvPr/>
        </p:nvPicPr>
        <p:blipFill>
          <a:blip r:embed="rId7"/>
          <a:stretch>
            <a:fillRect/>
          </a:stretch>
        </p:blipFill>
        <p:spPr>
          <a:xfrm>
            <a:off x="6223001" y="895350"/>
            <a:ext cx="5664200" cy="2184400"/>
          </a:xfrm>
          <a:prstGeom prst="rect">
            <a:avLst/>
          </a:prstGeom>
        </p:spPr>
      </p:pic>
      <p:sp>
        <p:nvSpPr>
          <p:cNvPr id="9" name="TextBox 8">
            <a:extLst>
              <a:ext uri="{FF2B5EF4-FFF2-40B4-BE49-F238E27FC236}">
                <a16:creationId xmlns:a16="http://schemas.microsoft.com/office/drawing/2014/main" id="{9B9AAFB6-01AF-944D-9B61-5B74F046C0A3}"/>
              </a:ext>
            </a:extLst>
          </p:cNvPr>
          <p:cNvSpPr txBox="1"/>
          <p:nvPr/>
        </p:nvSpPr>
        <p:spPr>
          <a:xfrm>
            <a:off x="4033520" y="120650"/>
            <a:ext cx="5171440" cy="646331"/>
          </a:xfrm>
          <a:prstGeom prst="rect">
            <a:avLst/>
          </a:prstGeom>
          <a:noFill/>
        </p:spPr>
        <p:txBody>
          <a:bodyPr wrap="square" rtlCol="0">
            <a:spAutoFit/>
          </a:bodyPr>
          <a:lstStyle/>
          <a:p>
            <a:r>
              <a:rPr lang="en-US" sz="3600" b="1" dirty="0">
                <a:solidFill>
                  <a:srgbClr val="7030A0"/>
                </a:solidFill>
              </a:rPr>
              <a:t>UNIT ECONOMICS</a:t>
            </a:r>
          </a:p>
        </p:txBody>
      </p:sp>
    </p:spTree>
    <p:extLst>
      <p:ext uri="{BB962C8B-B14F-4D97-AF65-F5344CB8AC3E}">
        <p14:creationId xmlns:p14="http://schemas.microsoft.com/office/powerpoint/2010/main" val="2764469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328D6D-3245-8E4D-A82C-4888751D9675}"/>
              </a:ext>
            </a:extLst>
          </p:cNvPr>
          <p:cNvSpPr txBox="1"/>
          <p:nvPr/>
        </p:nvSpPr>
        <p:spPr>
          <a:xfrm>
            <a:off x="304800" y="264160"/>
            <a:ext cx="7660640" cy="584775"/>
          </a:xfrm>
          <a:prstGeom prst="rect">
            <a:avLst/>
          </a:prstGeom>
          <a:noFill/>
        </p:spPr>
        <p:txBody>
          <a:bodyPr wrap="square" rtlCol="0">
            <a:spAutoFit/>
          </a:bodyPr>
          <a:lstStyle/>
          <a:p>
            <a:r>
              <a:rPr lang="en-US" sz="3200" b="1" dirty="0">
                <a:solidFill>
                  <a:srgbClr val="7030A0"/>
                </a:solidFill>
                <a:latin typeface="American Typewriter" panose="02090604020004020304" pitchFamily="18" charset="77"/>
              </a:rPr>
              <a:t>Branding , Positioning and Channels </a:t>
            </a:r>
          </a:p>
        </p:txBody>
      </p:sp>
      <p:sp>
        <p:nvSpPr>
          <p:cNvPr id="3" name="TextBox 2">
            <a:extLst>
              <a:ext uri="{FF2B5EF4-FFF2-40B4-BE49-F238E27FC236}">
                <a16:creationId xmlns:a16="http://schemas.microsoft.com/office/drawing/2014/main" id="{4817BBA4-E160-A74A-9055-D8E3359CFE63}"/>
              </a:ext>
            </a:extLst>
          </p:cNvPr>
          <p:cNvSpPr txBox="1"/>
          <p:nvPr/>
        </p:nvSpPr>
        <p:spPr>
          <a:xfrm>
            <a:off x="304800" y="952950"/>
            <a:ext cx="8341360" cy="923330"/>
          </a:xfrm>
          <a:prstGeom prst="rect">
            <a:avLst/>
          </a:prstGeom>
          <a:noFill/>
        </p:spPr>
        <p:txBody>
          <a:bodyPr wrap="square" rtlCol="0">
            <a:spAutoFit/>
          </a:bodyPr>
          <a:lstStyle/>
          <a:p>
            <a:r>
              <a:rPr lang="en-IN" sz="1800" b="0" i="0" dirty="0">
                <a:solidFill>
                  <a:srgbClr val="0F0F0F"/>
                </a:solidFill>
                <a:effectLst/>
                <a:latin typeface="American Typewriter" panose="02090604020004020304" pitchFamily="18" charset="77"/>
              </a:rPr>
              <a:t>Fit-Women is the holistic haven for India's mid-aged women, curating personalized fitness journeys within a joyous community, guided by experts, fostering wellness, and vibrant connections.</a:t>
            </a:r>
            <a:endParaRPr lang="en-US" sz="1800" dirty="0">
              <a:latin typeface="American Typewriter" panose="02090604020004020304" pitchFamily="18" charset="77"/>
            </a:endParaRPr>
          </a:p>
        </p:txBody>
      </p:sp>
      <p:pic>
        <p:nvPicPr>
          <p:cNvPr id="4" name="Picture 3">
            <a:extLst>
              <a:ext uri="{FF2B5EF4-FFF2-40B4-BE49-F238E27FC236}">
                <a16:creationId xmlns:a16="http://schemas.microsoft.com/office/drawing/2014/main" id="{79B1F0F5-3A4D-744A-9D28-8C5FEDB89253}"/>
              </a:ext>
            </a:extLst>
          </p:cNvPr>
          <p:cNvPicPr>
            <a:picLocks noChangeAspect="1"/>
          </p:cNvPicPr>
          <p:nvPr/>
        </p:nvPicPr>
        <p:blipFill>
          <a:blip r:embed="rId2"/>
          <a:stretch>
            <a:fillRect/>
          </a:stretch>
        </p:blipFill>
        <p:spPr>
          <a:xfrm>
            <a:off x="9724445" y="0"/>
            <a:ext cx="2467555" cy="707667"/>
          </a:xfrm>
          <a:prstGeom prst="rect">
            <a:avLst/>
          </a:prstGeom>
        </p:spPr>
      </p:pic>
      <p:graphicFrame>
        <p:nvGraphicFramePr>
          <p:cNvPr id="5" name="Table 4">
            <a:extLst>
              <a:ext uri="{FF2B5EF4-FFF2-40B4-BE49-F238E27FC236}">
                <a16:creationId xmlns:a16="http://schemas.microsoft.com/office/drawing/2014/main" id="{E6FB3498-6C68-B94E-8932-A0EC87E453BF}"/>
              </a:ext>
            </a:extLst>
          </p:cNvPr>
          <p:cNvGraphicFramePr>
            <a:graphicFrameLocks noGrp="1"/>
          </p:cNvGraphicFramePr>
          <p:nvPr>
            <p:extLst>
              <p:ext uri="{D42A27DB-BD31-4B8C-83A1-F6EECF244321}">
                <p14:modId xmlns:p14="http://schemas.microsoft.com/office/powerpoint/2010/main" val="3971554007"/>
              </p:ext>
            </p:extLst>
          </p:nvPr>
        </p:nvGraphicFramePr>
        <p:xfrm>
          <a:off x="304800" y="1997062"/>
          <a:ext cx="11399520" cy="4737173"/>
        </p:xfrm>
        <a:graphic>
          <a:graphicData uri="http://schemas.openxmlformats.org/drawingml/2006/table">
            <a:tbl>
              <a:tblPr/>
              <a:tblGrid>
                <a:gridCol w="5699760">
                  <a:extLst>
                    <a:ext uri="{9D8B030D-6E8A-4147-A177-3AD203B41FA5}">
                      <a16:colId xmlns:a16="http://schemas.microsoft.com/office/drawing/2014/main" val="2372848752"/>
                    </a:ext>
                  </a:extLst>
                </a:gridCol>
                <a:gridCol w="5699760">
                  <a:extLst>
                    <a:ext uri="{9D8B030D-6E8A-4147-A177-3AD203B41FA5}">
                      <a16:colId xmlns:a16="http://schemas.microsoft.com/office/drawing/2014/main" val="3367161615"/>
                    </a:ext>
                  </a:extLst>
                </a:gridCol>
              </a:tblGrid>
              <a:tr h="405918">
                <a:tc>
                  <a:txBody>
                    <a:bodyPr/>
                    <a:lstStyle/>
                    <a:p>
                      <a:pPr fontAlgn="b"/>
                      <a:r>
                        <a:rPr lang="en-IN" sz="2000" b="1">
                          <a:effectLst/>
                          <a:latin typeface="American Typewriter" panose="02090604020004020304" pitchFamily="18" charset="77"/>
                        </a:rPr>
                        <a:t>Aspect</a:t>
                      </a:r>
                    </a:p>
                  </a:txBody>
                  <a:tcPr marL="60447" marR="60447" marT="30223" marB="30223"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2000" b="1" dirty="0">
                          <a:effectLst/>
                          <a:latin typeface="American Typewriter" panose="02090604020004020304" pitchFamily="18" charset="77"/>
                        </a:rPr>
                        <a:t>Description</a:t>
                      </a:r>
                    </a:p>
                  </a:txBody>
                  <a:tcPr marL="60447" marR="60447" marT="30223" marB="30223"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3373037"/>
                  </a:ext>
                </a:extLst>
              </a:tr>
              <a:tr h="248546">
                <a:tc>
                  <a:txBody>
                    <a:bodyPr/>
                    <a:lstStyle/>
                    <a:p>
                      <a:pPr fontAlgn="base"/>
                      <a:r>
                        <a:rPr lang="en-IN" sz="1400">
                          <a:solidFill>
                            <a:srgbClr val="130C04"/>
                          </a:solidFill>
                          <a:effectLst/>
                          <a:latin typeface="American Typewriter" panose="02090604020004020304" pitchFamily="18" charset="77"/>
                        </a:rPr>
                        <a:t>Brand Essence</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a:solidFill>
                            <a:srgbClr val="130C04"/>
                          </a:solidFill>
                          <a:effectLst/>
                          <a:latin typeface="American Typewriter" panose="02090604020004020304" pitchFamily="18" charset="77"/>
                        </a:rPr>
                        <a:t>Empowering Wellness</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267047789"/>
                  </a:ext>
                </a:extLst>
              </a:tr>
              <a:tr h="436644">
                <a:tc>
                  <a:txBody>
                    <a:bodyPr/>
                    <a:lstStyle/>
                    <a:p>
                      <a:pPr fontAlgn="base"/>
                      <a:r>
                        <a:rPr lang="en-IN" sz="1400">
                          <a:solidFill>
                            <a:srgbClr val="130C04"/>
                          </a:solidFill>
                          <a:effectLst/>
                          <a:latin typeface="American Typewriter" panose="02090604020004020304" pitchFamily="18" charset="77"/>
                        </a:rPr>
                        <a:t>Brand Promise</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a:solidFill>
                            <a:srgbClr val="130C04"/>
                          </a:solidFill>
                          <a:effectLst/>
                          <a:latin typeface="American Typewriter" panose="02090604020004020304" pitchFamily="18" charset="77"/>
                        </a:rPr>
                        <a:t>Tailored Fitness, Joyful Community, Expert Guidance</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430001385"/>
                  </a:ext>
                </a:extLst>
              </a:tr>
              <a:tr h="436644">
                <a:tc>
                  <a:txBody>
                    <a:bodyPr/>
                    <a:lstStyle/>
                    <a:p>
                      <a:pPr fontAlgn="base"/>
                      <a:r>
                        <a:rPr lang="en-IN" sz="1400">
                          <a:solidFill>
                            <a:srgbClr val="130C04"/>
                          </a:solidFill>
                          <a:effectLst/>
                          <a:latin typeface="American Typewriter" panose="02090604020004020304" pitchFamily="18" charset="77"/>
                        </a:rPr>
                        <a:t>Brand Values</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a:solidFill>
                            <a:srgbClr val="130C04"/>
                          </a:solidFill>
                          <a:effectLst/>
                          <a:latin typeface="American Typewriter" panose="02090604020004020304" pitchFamily="18" charset="77"/>
                        </a:rPr>
                        <a:t>Empathy, Personalization, Inclusivity</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448536557"/>
                  </a:ext>
                </a:extLst>
              </a:tr>
              <a:tr h="436644">
                <a:tc>
                  <a:txBody>
                    <a:bodyPr/>
                    <a:lstStyle/>
                    <a:p>
                      <a:pPr fontAlgn="base"/>
                      <a:r>
                        <a:rPr lang="en-IN" sz="1400">
                          <a:solidFill>
                            <a:srgbClr val="130C04"/>
                          </a:solidFill>
                          <a:effectLst/>
                          <a:latin typeface="American Typewriter" panose="02090604020004020304" pitchFamily="18" charset="77"/>
                        </a:rPr>
                        <a:t>Brand Personality</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dirty="0">
                          <a:solidFill>
                            <a:srgbClr val="130C04"/>
                          </a:solidFill>
                          <a:effectLst/>
                          <a:latin typeface="American Typewriter" panose="02090604020004020304" pitchFamily="18" charset="77"/>
                        </a:rPr>
                        <a:t>Nurturing, Vibrant, Supportive</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074886086"/>
                  </a:ext>
                </a:extLst>
              </a:tr>
              <a:tr h="624743">
                <a:tc>
                  <a:txBody>
                    <a:bodyPr/>
                    <a:lstStyle/>
                    <a:p>
                      <a:pPr fontAlgn="base"/>
                      <a:r>
                        <a:rPr lang="en-IN" sz="1400">
                          <a:solidFill>
                            <a:srgbClr val="130C04"/>
                          </a:solidFill>
                          <a:effectLst/>
                          <a:latin typeface="American Typewriter" panose="02090604020004020304" pitchFamily="18" charset="77"/>
                        </a:rPr>
                        <a:t>Brand Position</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a:solidFill>
                            <a:srgbClr val="130C04"/>
                          </a:solidFill>
                          <a:effectLst/>
                          <a:latin typeface="American Typewriter" panose="02090604020004020304" pitchFamily="18" charset="77"/>
                        </a:rPr>
                        <a:t>Bridging Wellness &amp; Community for Mid-Aged Women</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476525404"/>
                  </a:ext>
                </a:extLst>
              </a:tr>
              <a:tr h="436644">
                <a:tc>
                  <a:txBody>
                    <a:bodyPr/>
                    <a:lstStyle/>
                    <a:p>
                      <a:pPr fontAlgn="base"/>
                      <a:r>
                        <a:rPr lang="en-IN" sz="1400">
                          <a:solidFill>
                            <a:srgbClr val="130C04"/>
                          </a:solidFill>
                          <a:effectLst/>
                          <a:latin typeface="American Typewriter" panose="02090604020004020304" pitchFamily="18" charset="77"/>
                        </a:rPr>
                        <a:t>Brand Voice</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a:solidFill>
                            <a:srgbClr val="130C04"/>
                          </a:solidFill>
                          <a:effectLst/>
                          <a:latin typeface="American Typewriter" panose="02090604020004020304" pitchFamily="18" charset="77"/>
                        </a:rPr>
                        <a:t>Encouraging, Knowledgeable, Warm</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386043124"/>
                  </a:ext>
                </a:extLst>
              </a:tr>
              <a:tr h="624743">
                <a:tc>
                  <a:txBody>
                    <a:bodyPr/>
                    <a:lstStyle/>
                    <a:p>
                      <a:pPr fontAlgn="base"/>
                      <a:r>
                        <a:rPr lang="en-IN" sz="1400">
                          <a:solidFill>
                            <a:srgbClr val="130C04"/>
                          </a:solidFill>
                          <a:effectLst/>
                          <a:latin typeface="American Typewriter" panose="02090604020004020304" pitchFamily="18" charset="77"/>
                        </a:rPr>
                        <a:t>Visual Identity</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a:solidFill>
                            <a:srgbClr val="130C04"/>
                          </a:solidFill>
                          <a:effectLst/>
                          <a:latin typeface="American Typewriter" panose="02090604020004020304" pitchFamily="18" charset="77"/>
                        </a:rPr>
                        <a:t>Vibrant colors, Modern yet approachable fonts, Inclusive imagery</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317194302"/>
                  </a:ext>
                </a:extLst>
              </a:tr>
              <a:tr h="624743">
                <a:tc>
                  <a:txBody>
                    <a:bodyPr/>
                    <a:lstStyle/>
                    <a:p>
                      <a:pPr fontAlgn="base"/>
                      <a:r>
                        <a:rPr lang="en-IN" sz="1400">
                          <a:solidFill>
                            <a:srgbClr val="130C04"/>
                          </a:solidFill>
                          <a:effectLst/>
                          <a:latin typeface="American Typewriter" panose="02090604020004020304" pitchFamily="18" charset="77"/>
                        </a:rPr>
                        <a:t>Brand Experience</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a:solidFill>
                            <a:srgbClr val="130C04"/>
                          </a:solidFill>
                          <a:effectLst/>
                          <a:latin typeface="American Typewriter" panose="02090604020004020304" pitchFamily="18" charset="77"/>
                        </a:rPr>
                        <a:t>Personalized fitness plans, Engaging community events, Expert support and guidance</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448785519"/>
                  </a:ext>
                </a:extLst>
              </a:tr>
              <a:tr h="436644">
                <a:tc>
                  <a:txBody>
                    <a:bodyPr/>
                    <a:lstStyle/>
                    <a:p>
                      <a:pPr fontAlgn="base"/>
                      <a:r>
                        <a:rPr lang="en-IN" sz="1400">
                          <a:solidFill>
                            <a:srgbClr val="130C04"/>
                          </a:solidFill>
                          <a:effectLst/>
                          <a:latin typeface="American Typewriter" panose="02090604020004020304" pitchFamily="18" charset="77"/>
                        </a:rPr>
                        <a:t>Brand Slogan</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sz="1400" dirty="0">
                          <a:solidFill>
                            <a:srgbClr val="130C04"/>
                          </a:solidFill>
                          <a:effectLst/>
                          <a:latin typeface="American Typewriter" panose="02090604020004020304" pitchFamily="18" charset="77"/>
                        </a:rPr>
                        <a:t>"Wellness United, Joy In Motion"</a:t>
                      </a:r>
                    </a:p>
                  </a:txBody>
                  <a:tcPr marL="60447" marR="60447" marT="30223" marB="30223"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996927645"/>
                  </a:ext>
                </a:extLst>
              </a:tr>
            </a:tbl>
          </a:graphicData>
        </a:graphic>
      </p:graphicFrame>
      <p:sp>
        <p:nvSpPr>
          <p:cNvPr id="6" name="Rectangle 1">
            <a:extLst>
              <a:ext uri="{FF2B5EF4-FFF2-40B4-BE49-F238E27FC236}">
                <a16:creationId xmlns:a16="http://schemas.microsoft.com/office/drawing/2014/main" id="{3DD78A3D-A8FA-B94F-B820-2D43FCA949F0}"/>
              </a:ext>
            </a:extLst>
          </p:cNvPr>
          <p:cNvSpPr>
            <a:spLocks noChangeArrowheads="1"/>
          </p:cNvSpPr>
          <p:nvPr/>
        </p:nvSpPr>
        <p:spPr bwMode="auto">
          <a:xfrm>
            <a:off x="-3817073" y="1980295"/>
            <a:ext cx="274339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85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5CB1310-B4DE-0E45-946E-33DDED95FC33}"/>
              </a:ext>
            </a:extLst>
          </p:cNvPr>
          <p:cNvSpPr/>
          <p:nvPr/>
        </p:nvSpPr>
        <p:spPr>
          <a:xfrm>
            <a:off x="6192456" y="393539"/>
            <a:ext cx="5416952" cy="62503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507D2D7-27BA-804E-9A64-A34EA372F1DC}"/>
              </a:ext>
            </a:extLst>
          </p:cNvPr>
          <p:cNvSpPr/>
          <p:nvPr/>
        </p:nvSpPr>
        <p:spPr>
          <a:xfrm>
            <a:off x="150471" y="1169043"/>
            <a:ext cx="5613721" cy="48729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C3C8C2E3-DDFF-B44D-AAF4-45454E4CDEB9}"/>
              </a:ext>
            </a:extLst>
          </p:cNvPr>
          <p:cNvSpPr txBox="1"/>
          <p:nvPr/>
        </p:nvSpPr>
        <p:spPr>
          <a:xfrm>
            <a:off x="266218" y="127322"/>
            <a:ext cx="5497974" cy="707886"/>
          </a:xfrm>
          <a:prstGeom prst="rect">
            <a:avLst/>
          </a:prstGeom>
          <a:noFill/>
        </p:spPr>
        <p:txBody>
          <a:bodyPr wrap="square" rtlCol="0">
            <a:spAutoFit/>
          </a:bodyPr>
          <a:lstStyle/>
          <a:p>
            <a:r>
              <a:rPr lang="en-US" sz="4000" b="1" dirty="0">
                <a:solidFill>
                  <a:srgbClr val="7030A0"/>
                </a:solidFill>
                <a:latin typeface="American Typewriter" panose="02090604020004020304" pitchFamily="18" charset="77"/>
              </a:rPr>
              <a:t>FUNDING PLAN</a:t>
            </a:r>
          </a:p>
        </p:txBody>
      </p:sp>
      <p:sp>
        <p:nvSpPr>
          <p:cNvPr id="3" name="TextBox 2">
            <a:extLst>
              <a:ext uri="{FF2B5EF4-FFF2-40B4-BE49-F238E27FC236}">
                <a16:creationId xmlns:a16="http://schemas.microsoft.com/office/drawing/2014/main" id="{60A8E449-3997-B34D-9F55-F8B7CD1D9FEA}"/>
              </a:ext>
            </a:extLst>
          </p:cNvPr>
          <p:cNvSpPr txBox="1"/>
          <p:nvPr/>
        </p:nvSpPr>
        <p:spPr>
          <a:xfrm>
            <a:off x="266218" y="1006997"/>
            <a:ext cx="5497974" cy="5170646"/>
          </a:xfrm>
          <a:prstGeom prst="rect">
            <a:avLst/>
          </a:prstGeom>
          <a:noFill/>
        </p:spPr>
        <p:txBody>
          <a:bodyPr wrap="square" rtlCol="0">
            <a:spAutoFit/>
          </a:bodyPr>
          <a:lstStyle/>
          <a:p>
            <a:pPr algn="l">
              <a:buFont typeface="Arial" panose="020B0604020202020204" pitchFamily="34" charset="0"/>
              <a:buChar char="•"/>
            </a:pPr>
            <a:endParaRPr lang="en-IN" sz="2400" b="1" i="0" dirty="0">
              <a:solidFill>
                <a:srgbClr val="7030A0"/>
              </a:solidFill>
              <a:effectLst/>
              <a:latin typeface="Söhne"/>
            </a:endParaRPr>
          </a:p>
          <a:p>
            <a:pPr algn="l">
              <a:buFont typeface="Arial" panose="020B0604020202020204" pitchFamily="34" charset="0"/>
              <a:buChar char="•"/>
            </a:pPr>
            <a:r>
              <a:rPr lang="en-IN" sz="2400" b="1" i="0" dirty="0">
                <a:solidFill>
                  <a:srgbClr val="7030A0"/>
                </a:solidFill>
                <a:effectLst/>
                <a:latin typeface="Söhne"/>
              </a:rPr>
              <a:t>Funds Required for Next Level:</a:t>
            </a:r>
            <a:r>
              <a:rPr lang="en-IN" sz="2400" b="0" i="0" dirty="0">
                <a:solidFill>
                  <a:srgbClr val="7030A0"/>
                </a:solidFill>
                <a:effectLst/>
                <a:latin typeface="Söhne"/>
              </a:rPr>
              <a:t> </a:t>
            </a:r>
            <a:r>
              <a:rPr lang="en-IN" sz="2400" b="0" i="0" dirty="0">
                <a:solidFill>
                  <a:srgbClr val="000000"/>
                </a:solidFill>
                <a:effectLst/>
                <a:latin typeface="Söhne"/>
              </a:rPr>
              <a:t>Approx. ₹30 lakhs for growth.</a:t>
            </a:r>
          </a:p>
          <a:p>
            <a:pPr algn="l">
              <a:buFont typeface="Arial" panose="020B0604020202020204" pitchFamily="34" charset="0"/>
              <a:buChar char="•"/>
            </a:pPr>
            <a:endParaRPr lang="en-IN" sz="2400" b="1" i="0" dirty="0">
              <a:solidFill>
                <a:srgbClr val="000000"/>
              </a:solidFill>
              <a:effectLst/>
              <a:latin typeface="Söhne"/>
            </a:endParaRPr>
          </a:p>
          <a:p>
            <a:pPr algn="l">
              <a:buFont typeface="Arial" panose="020B0604020202020204" pitchFamily="34" charset="0"/>
              <a:buChar char="•"/>
            </a:pPr>
            <a:r>
              <a:rPr lang="en-IN" sz="2400" b="1" i="0" dirty="0">
                <a:solidFill>
                  <a:srgbClr val="7030A0"/>
                </a:solidFill>
                <a:effectLst/>
                <a:latin typeface="Söhne"/>
              </a:rPr>
              <a:t>Bootstrapped Amount:</a:t>
            </a:r>
            <a:r>
              <a:rPr lang="en-IN" sz="2400" b="0" i="0" dirty="0">
                <a:solidFill>
                  <a:srgbClr val="7030A0"/>
                </a:solidFill>
                <a:effectLst/>
                <a:latin typeface="Söhne"/>
              </a:rPr>
              <a:t> </a:t>
            </a:r>
            <a:r>
              <a:rPr lang="en-IN" sz="2400" b="0" i="0" dirty="0">
                <a:solidFill>
                  <a:srgbClr val="000000"/>
                </a:solidFill>
                <a:effectLst/>
                <a:latin typeface="Söhne"/>
              </a:rPr>
              <a:t>Seeking ₹10 lakhs for infrastructure setup.</a:t>
            </a:r>
          </a:p>
          <a:p>
            <a:pPr algn="l">
              <a:buFont typeface="Arial" panose="020B0604020202020204" pitchFamily="34" charset="0"/>
              <a:buChar char="•"/>
            </a:pPr>
            <a:endParaRPr lang="en-IN" sz="2400" b="1" i="0" dirty="0">
              <a:solidFill>
                <a:srgbClr val="000000"/>
              </a:solidFill>
              <a:effectLst/>
              <a:latin typeface="Söhne"/>
            </a:endParaRPr>
          </a:p>
          <a:p>
            <a:pPr algn="l">
              <a:buFont typeface="Arial" panose="020B0604020202020204" pitchFamily="34" charset="0"/>
              <a:buChar char="•"/>
            </a:pPr>
            <a:r>
              <a:rPr lang="en-IN" sz="2400" b="1" i="0" dirty="0">
                <a:solidFill>
                  <a:srgbClr val="7030A0"/>
                </a:solidFill>
                <a:effectLst/>
                <a:latin typeface="Söhne"/>
              </a:rPr>
              <a:t>Bootstrapping Potential:</a:t>
            </a:r>
            <a:r>
              <a:rPr lang="en-IN" sz="2400" b="0" i="0" dirty="0">
                <a:solidFill>
                  <a:srgbClr val="7030A0"/>
                </a:solidFill>
                <a:effectLst/>
                <a:latin typeface="Söhne"/>
              </a:rPr>
              <a:t> </a:t>
            </a:r>
            <a:r>
              <a:rPr lang="en-IN" sz="2400" b="0" i="0" dirty="0">
                <a:solidFill>
                  <a:srgbClr val="000000"/>
                </a:solidFill>
                <a:effectLst/>
                <a:latin typeface="Söhne"/>
              </a:rPr>
              <a:t>Limited to ₹5 lakhs.</a:t>
            </a:r>
          </a:p>
          <a:p>
            <a:pPr algn="l">
              <a:buFont typeface="Arial" panose="020B0604020202020204" pitchFamily="34" charset="0"/>
              <a:buChar char="•"/>
            </a:pPr>
            <a:endParaRPr lang="en-IN" sz="2400" b="1" i="0" dirty="0">
              <a:solidFill>
                <a:srgbClr val="000000"/>
              </a:solidFill>
              <a:effectLst/>
              <a:latin typeface="Söhne"/>
            </a:endParaRPr>
          </a:p>
          <a:p>
            <a:pPr algn="l">
              <a:buFont typeface="Arial" panose="020B0604020202020204" pitchFamily="34" charset="0"/>
              <a:buChar char="•"/>
            </a:pPr>
            <a:r>
              <a:rPr lang="en-IN" sz="2400" b="1" i="0" dirty="0">
                <a:solidFill>
                  <a:srgbClr val="7030A0"/>
                </a:solidFill>
                <a:effectLst/>
                <a:latin typeface="Söhne"/>
              </a:rPr>
              <a:t>External Funding Needed:</a:t>
            </a:r>
            <a:r>
              <a:rPr lang="en-IN" sz="2400" b="0" i="0" dirty="0">
                <a:solidFill>
                  <a:srgbClr val="7030A0"/>
                </a:solidFill>
                <a:effectLst/>
                <a:latin typeface="Söhne"/>
              </a:rPr>
              <a:t> </a:t>
            </a:r>
            <a:r>
              <a:rPr lang="en-IN" sz="2400" b="0" i="0" dirty="0">
                <a:solidFill>
                  <a:srgbClr val="000000"/>
                </a:solidFill>
                <a:effectLst/>
                <a:latin typeface="Söhne"/>
              </a:rPr>
              <a:t>Seeking ₹20 lakhs for substantial expansion.</a:t>
            </a:r>
          </a:p>
          <a:p>
            <a:pPr algn="l"/>
            <a:br>
              <a:rPr lang="en-IN" b="0" i="0" dirty="0">
                <a:solidFill>
                  <a:srgbClr val="000000"/>
                </a:solidFill>
                <a:effectLst/>
                <a:latin typeface="Söhne"/>
              </a:rPr>
            </a:br>
            <a:endParaRPr lang="en-IN" b="0" i="0" dirty="0">
              <a:solidFill>
                <a:srgbClr val="000000"/>
              </a:solidFill>
              <a:effectLst/>
              <a:latin typeface="Söhne"/>
            </a:endParaRPr>
          </a:p>
          <a:p>
            <a:endParaRPr lang="en-US" dirty="0"/>
          </a:p>
        </p:txBody>
      </p:sp>
      <p:sp>
        <p:nvSpPr>
          <p:cNvPr id="4" name="TextBox 3">
            <a:extLst>
              <a:ext uri="{FF2B5EF4-FFF2-40B4-BE49-F238E27FC236}">
                <a16:creationId xmlns:a16="http://schemas.microsoft.com/office/drawing/2014/main" id="{46ED4820-CB63-214D-B03D-90466DF436FF}"/>
              </a:ext>
            </a:extLst>
          </p:cNvPr>
          <p:cNvSpPr txBox="1"/>
          <p:nvPr/>
        </p:nvSpPr>
        <p:spPr>
          <a:xfrm>
            <a:off x="6427810" y="517820"/>
            <a:ext cx="5023413" cy="6432530"/>
          </a:xfrm>
          <a:prstGeom prst="rect">
            <a:avLst/>
          </a:prstGeom>
          <a:noFill/>
        </p:spPr>
        <p:txBody>
          <a:bodyPr wrap="square" rtlCol="0">
            <a:spAutoFit/>
          </a:bodyPr>
          <a:lstStyle/>
          <a:p>
            <a:pPr algn="l">
              <a:buFont typeface="+mj-lt"/>
              <a:buAutoNum type="arabicPeriod"/>
            </a:pPr>
            <a:r>
              <a:rPr lang="en-IN" sz="2400" b="1" i="0" dirty="0">
                <a:solidFill>
                  <a:srgbClr val="7030A0"/>
                </a:solidFill>
                <a:effectLst/>
                <a:latin typeface="Söhne"/>
              </a:rPr>
              <a:t>Infrastructure Development:</a:t>
            </a:r>
            <a:r>
              <a:rPr lang="en-IN" sz="2400" b="0" i="0" dirty="0">
                <a:solidFill>
                  <a:srgbClr val="7030A0"/>
                </a:solidFill>
                <a:effectLst/>
                <a:latin typeface="Söhne"/>
              </a:rPr>
              <a:t> </a:t>
            </a:r>
            <a:r>
              <a:rPr lang="en-IN" sz="2400" b="0" i="0" dirty="0">
                <a:solidFill>
                  <a:srgbClr val="374151"/>
                </a:solidFill>
                <a:effectLst/>
                <a:latin typeface="Söhne"/>
              </a:rPr>
              <a:t>₹8 lakhs - Facilities setup and equipment.</a:t>
            </a:r>
          </a:p>
          <a:p>
            <a:pPr algn="l">
              <a:buFont typeface="+mj-lt"/>
              <a:buAutoNum type="arabicPeriod"/>
            </a:pPr>
            <a:endParaRPr lang="en-IN" sz="2400" b="1" i="0" dirty="0">
              <a:solidFill>
                <a:srgbClr val="7030A0"/>
              </a:solidFill>
              <a:effectLst/>
              <a:latin typeface="Söhne"/>
            </a:endParaRPr>
          </a:p>
          <a:p>
            <a:pPr algn="l">
              <a:buFont typeface="+mj-lt"/>
              <a:buAutoNum type="arabicPeriod"/>
            </a:pPr>
            <a:r>
              <a:rPr lang="en-IN" sz="2400" b="1" i="0" dirty="0">
                <a:solidFill>
                  <a:srgbClr val="7030A0"/>
                </a:solidFill>
                <a:effectLst/>
                <a:latin typeface="Söhne"/>
              </a:rPr>
              <a:t>Marketing &amp; Outreach:</a:t>
            </a:r>
            <a:r>
              <a:rPr lang="en-IN" sz="2400" b="0" i="0" dirty="0">
                <a:solidFill>
                  <a:srgbClr val="7030A0"/>
                </a:solidFill>
                <a:effectLst/>
                <a:latin typeface="Söhne"/>
              </a:rPr>
              <a:t> </a:t>
            </a:r>
            <a:r>
              <a:rPr lang="en-IN" sz="2400" b="0" i="0" dirty="0">
                <a:solidFill>
                  <a:srgbClr val="374151"/>
                </a:solidFill>
                <a:effectLst/>
                <a:latin typeface="Söhne"/>
              </a:rPr>
              <a:t>₹5 lakhs - Advertising and community engagement.</a:t>
            </a:r>
          </a:p>
          <a:p>
            <a:pPr algn="l">
              <a:buFont typeface="+mj-lt"/>
              <a:buAutoNum type="arabicPeriod"/>
            </a:pPr>
            <a:endParaRPr lang="en-IN" sz="2400" b="1" i="0" dirty="0">
              <a:solidFill>
                <a:srgbClr val="7030A0"/>
              </a:solidFill>
              <a:effectLst/>
              <a:latin typeface="Söhne"/>
            </a:endParaRPr>
          </a:p>
          <a:p>
            <a:pPr algn="l">
              <a:buFont typeface="+mj-lt"/>
              <a:buAutoNum type="arabicPeriod"/>
            </a:pPr>
            <a:r>
              <a:rPr lang="en-IN" sz="2400" b="1" i="0" dirty="0">
                <a:solidFill>
                  <a:srgbClr val="7030A0"/>
                </a:solidFill>
                <a:effectLst/>
                <a:latin typeface="Söhne"/>
              </a:rPr>
              <a:t>Expert Guidance:</a:t>
            </a:r>
            <a:r>
              <a:rPr lang="en-IN" sz="2400" b="0" i="0" dirty="0">
                <a:solidFill>
                  <a:srgbClr val="7030A0"/>
                </a:solidFill>
                <a:effectLst/>
                <a:latin typeface="Söhne"/>
              </a:rPr>
              <a:t> </a:t>
            </a:r>
            <a:r>
              <a:rPr lang="en-IN" sz="2400" b="0" i="0" dirty="0">
                <a:solidFill>
                  <a:srgbClr val="374151"/>
                </a:solidFill>
                <a:effectLst/>
                <a:latin typeface="Söhne"/>
              </a:rPr>
              <a:t>₹3 lakhs - Hiring fitness coaches and nutritionists.</a:t>
            </a:r>
          </a:p>
          <a:p>
            <a:pPr algn="l">
              <a:buFont typeface="+mj-lt"/>
              <a:buAutoNum type="arabicPeriod"/>
            </a:pPr>
            <a:endParaRPr lang="en-IN" sz="2400" b="1" i="0" dirty="0">
              <a:solidFill>
                <a:srgbClr val="7030A0"/>
              </a:solidFill>
              <a:effectLst/>
              <a:latin typeface="Söhne"/>
            </a:endParaRPr>
          </a:p>
          <a:p>
            <a:pPr algn="l">
              <a:buFont typeface="+mj-lt"/>
              <a:buAutoNum type="arabicPeriod"/>
            </a:pPr>
            <a:r>
              <a:rPr lang="en-IN" sz="2400" b="1" i="0" dirty="0">
                <a:solidFill>
                  <a:srgbClr val="7030A0"/>
                </a:solidFill>
                <a:effectLst/>
                <a:latin typeface="Söhne"/>
              </a:rPr>
              <a:t>Technology Investment:</a:t>
            </a:r>
            <a:r>
              <a:rPr lang="en-IN" sz="2400" b="0" i="0" dirty="0">
                <a:solidFill>
                  <a:srgbClr val="7030A0"/>
                </a:solidFill>
                <a:effectLst/>
                <a:latin typeface="Söhne"/>
              </a:rPr>
              <a:t> </a:t>
            </a:r>
            <a:r>
              <a:rPr lang="en-IN" sz="2400" b="0" i="0" dirty="0">
                <a:solidFill>
                  <a:srgbClr val="374151"/>
                </a:solidFill>
                <a:effectLst/>
                <a:latin typeface="Söhne"/>
              </a:rPr>
              <a:t>₹4 lakhs - App development and maintenance.</a:t>
            </a:r>
          </a:p>
          <a:p>
            <a:pPr algn="l">
              <a:buFont typeface="+mj-lt"/>
              <a:buAutoNum type="arabicPeriod"/>
            </a:pPr>
            <a:endParaRPr lang="en-IN" sz="2400" b="1" i="0" dirty="0">
              <a:solidFill>
                <a:srgbClr val="7030A0"/>
              </a:solidFill>
              <a:effectLst/>
              <a:latin typeface="Söhne"/>
            </a:endParaRPr>
          </a:p>
          <a:p>
            <a:pPr algn="l">
              <a:buFont typeface="+mj-lt"/>
              <a:buAutoNum type="arabicPeriod"/>
            </a:pPr>
            <a:r>
              <a:rPr lang="en-IN" sz="2400" b="1" i="0" dirty="0">
                <a:solidFill>
                  <a:srgbClr val="7030A0"/>
                </a:solidFill>
                <a:effectLst/>
                <a:latin typeface="Söhne"/>
              </a:rPr>
              <a:t>Community Events:</a:t>
            </a:r>
            <a:r>
              <a:rPr lang="en-IN" sz="2400" b="0" i="0" dirty="0">
                <a:solidFill>
                  <a:srgbClr val="7030A0"/>
                </a:solidFill>
                <a:effectLst/>
                <a:latin typeface="Söhne"/>
              </a:rPr>
              <a:t> </a:t>
            </a:r>
            <a:r>
              <a:rPr lang="en-IN" sz="2400" b="0" i="0" dirty="0">
                <a:solidFill>
                  <a:srgbClr val="374151"/>
                </a:solidFill>
                <a:effectLst/>
                <a:latin typeface="Söhne"/>
              </a:rPr>
              <a:t>₹2 lakhs - Organizing wellness workshops and gatherings.</a:t>
            </a:r>
          </a:p>
          <a:p>
            <a:br>
              <a:rPr lang="en-IN" dirty="0"/>
            </a:br>
            <a:endParaRPr lang="en-US" dirty="0"/>
          </a:p>
        </p:txBody>
      </p:sp>
    </p:spTree>
    <p:extLst>
      <p:ext uri="{BB962C8B-B14F-4D97-AF65-F5344CB8AC3E}">
        <p14:creationId xmlns:p14="http://schemas.microsoft.com/office/powerpoint/2010/main" val="1354680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F423ED-2BCC-484F-9DCE-B8DF43DB36AE}"/>
              </a:ext>
            </a:extLst>
          </p:cNvPr>
          <p:cNvSpPr txBox="1"/>
          <p:nvPr/>
        </p:nvSpPr>
        <p:spPr>
          <a:xfrm>
            <a:off x="254000" y="254000"/>
            <a:ext cx="5486400" cy="646331"/>
          </a:xfrm>
          <a:prstGeom prst="rect">
            <a:avLst/>
          </a:prstGeom>
          <a:noFill/>
        </p:spPr>
        <p:txBody>
          <a:bodyPr wrap="square" rtlCol="0">
            <a:spAutoFit/>
          </a:bodyPr>
          <a:lstStyle/>
          <a:p>
            <a:r>
              <a:rPr lang="en-US" sz="3200" b="1" dirty="0">
                <a:solidFill>
                  <a:srgbClr val="7030A0"/>
                </a:solidFill>
                <a:latin typeface="American Typewriter" panose="02090604020004020304" pitchFamily="18" charset="77"/>
              </a:rPr>
              <a:t>5 – YEAR </a:t>
            </a:r>
            <a:r>
              <a:rPr lang="en-US" sz="3600" b="1" dirty="0">
                <a:solidFill>
                  <a:srgbClr val="7030A0"/>
                </a:solidFill>
                <a:latin typeface="American Typewriter" panose="02090604020004020304" pitchFamily="18" charset="77"/>
              </a:rPr>
              <a:t>PROJECTION</a:t>
            </a:r>
            <a:endParaRPr lang="en-US" sz="3200" b="1" dirty="0">
              <a:solidFill>
                <a:srgbClr val="7030A0"/>
              </a:solidFill>
              <a:latin typeface="American Typewriter" panose="02090604020004020304" pitchFamily="18" charset="77"/>
            </a:endParaRPr>
          </a:p>
        </p:txBody>
      </p:sp>
      <p:pic>
        <p:nvPicPr>
          <p:cNvPr id="4" name="Picture 3">
            <a:extLst>
              <a:ext uri="{FF2B5EF4-FFF2-40B4-BE49-F238E27FC236}">
                <a16:creationId xmlns:a16="http://schemas.microsoft.com/office/drawing/2014/main" id="{5AF7523F-286D-D449-B4D8-C330068FF09D}"/>
              </a:ext>
            </a:extLst>
          </p:cNvPr>
          <p:cNvPicPr>
            <a:picLocks noChangeAspect="1"/>
          </p:cNvPicPr>
          <p:nvPr/>
        </p:nvPicPr>
        <p:blipFill>
          <a:blip r:embed="rId2"/>
          <a:stretch>
            <a:fillRect/>
          </a:stretch>
        </p:blipFill>
        <p:spPr>
          <a:xfrm>
            <a:off x="365760" y="1076960"/>
            <a:ext cx="8331200" cy="5232400"/>
          </a:xfrm>
          <a:prstGeom prst="rect">
            <a:avLst/>
          </a:prstGeom>
        </p:spPr>
      </p:pic>
      <p:pic>
        <p:nvPicPr>
          <p:cNvPr id="5" name="Picture 4">
            <a:extLst>
              <a:ext uri="{FF2B5EF4-FFF2-40B4-BE49-F238E27FC236}">
                <a16:creationId xmlns:a16="http://schemas.microsoft.com/office/drawing/2014/main" id="{F2E9D463-75FB-5248-87D1-6102858A5238}"/>
              </a:ext>
            </a:extLst>
          </p:cNvPr>
          <p:cNvPicPr>
            <a:picLocks noChangeAspect="1"/>
          </p:cNvPicPr>
          <p:nvPr/>
        </p:nvPicPr>
        <p:blipFill>
          <a:blip r:embed="rId3"/>
          <a:stretch>
            <a:fillRect/>
          </a:stretch>
        </p:blipFill>
        <p:spPr>
          <a:xfrm>
            <a:off x="9724445" y="0"/>
            <a:ext cx="2467555" cy="707667"/>
          </a:xfrm>
          <a:prstGeom prst="rect">
            <a:avLst/>
          </a:prstGeom>
        </p:spPr>
      </p:pic>
      <p:pic>
        <p:nvPicPr>
          <p:cNvPr id="7" name="Picture 6">
            <a:extLst>
              <a:ext uri="{FF2B5EF4-FFF2-40B4-BE49-F238E27FC236}">
                <a16:creationId xmlns:a16="http://schemas.microsoft.com/office/drawing/2014/main" id="{047612A5-92E6-2A4D-AFA2-7092B475E5BF}"/>
              </a:ext>
            </a:extLst>
          </p:cNvPr>
          <p:cNvPicPr>
            <a:picLocks noChangeAspect="1"/>
          </p:cNvPicPr>
          <p:nvPr/>
        </p:nvPicPr>
        <p:blipFill>
          <a:blip r:embed="rId4"/>
          <a:stretch>
            <a:fillRect/>
          </a:stretch>
        </p:blipFill>
        <p:spPr>
          <a:xfrm>
            <a:off x="9105900" y="2103120"/>
            <a:ext cx="2311400" cy="3078480"/>
          </a:xfrm>
          <a:prstGeom prst="rect">
            <a:avLst/>
          </a:prstGeom>
        </p:spPr>
      </p:pic>
    </p:spTree>
    <p:extLst>
      <p:ext uri="{BB962C8B-B14F-4D97-AF65-F5344CB8AC3E}">
        <p14:creationId xmlns:p14="http://schemas.microsoft.com/office/powerpoint/2010/main" val="3831233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95B0-1550-B049-994C-933194B9F29B}"/>
              </a:ext>
            </a:extLst>
          </p:cNvPr>
          <p:cNvSpPr>
            <a:spLocks noGrp="1"/>
          </p:cNvSpPr>
          <p:nvPr>
            <p:ph type="title"/>
          </p:nvPr>
        </p:nvSpPr>
        <p:spPr>
          <a:xfrm>
            <a:off x="107782" y="131641"/>
            <a:ext cx="11360800" cy="763600"/>
          </a:xfrm>
        </p:spPr>
        <p:txBody>
          <a:bodyPr/>
          <a:lstStyle/>
          <a:p>
            <a:r>
              <a:rPr lang="en-US" dirty="0">
                <a:latin typeface="American Typewriter" panose="02090604020004020304" pitchFamily="18" charset="77"/>
              </a:rPr>
              <a:t>FOUNDER AND CEO – </a:t>
            </a:r>
            <a:r>
              <a:rPr lang="en-US" dirty="0">
                <a:solidFill>
                  <a:srgbClr val="130C04"/>
                </a:solidFill>
                <a:latin typeface="American Typewriter" panose="02090604020004020304" pitchFamily="18" charset="77"/>
              </a:rPr>
              <a:t>AADI VIKRAM</a:t>
            </a:r>
            <a:endParaRPr lang="en-US" b="1" dirty="0">
              <a:solidFill>
                <a:srgbClr val="130C04"/>
              </a:solidFill>
              <a:latin typeface="American Typewriter" panose="02090604020004020304" pitchFamily="18" charset="77"/>
            </a:endParaRPr>
          </a:p>
        </p:txBody>
      </p:sp>
      <p:pic>
        <p:nvPicPr>
          <p:cNvPr id="3" name="Picture 2" descr="A person smiling for the camera&#10;&#10;Description automatically generated">
            <a:extLst>
              <a:ext uri="{FF2B5EF4-FFF2-40B4-BE49-F238E27FC236}">
                <a16:creationId xmlns:a16="http://schemas.microsoft.com/office/drawing/2014/main" id="{4267218C-FF08-7A42-82B0-81C7411B7863}"/>
              </a:ext>
            </a:extLst>
          </p:cNvPr>
          <p:cNvPicPr>
            <a:picLocks noChangeAspect="1"/>
          </p:cNvPicPr>
          <p:nvPr/>
        </p:nvPicPr>
        <p:blipFill rotWithShape="1">
          <a:blip r:embed="rId2"/>
          <a:srcRect t="16903" b="29903"/>
          <a:stretch/>
        </p:blipFill>
        <p:spPr>
          <a:xfrm>
            <a:off x="6666271" y="0"/>
            <a:ext cx="5525729"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TextBox 4">
            <a:extLst>
              <a:ext uri="{FF2B5EF4-FFF2-40B4-BE49-F238E27FC236}">
                <a16:creationId xmlns:a16="http://schemas.microsoft.com/office/drawing/2014/main" id="{98144233-EDB1-7447-844D-692ECD181DF0}"/>
              </a:ext>
            </a:extLst>
          </p:cNvPr>
          <p:cNvSpPr txBox="1"/>
          <p:nvPr/>
        </p:nvSpPr>
        <p:spPr>
          <a:xfrm>
            <a:off x="301685" y="1919334"/>
            <a:ext cx="6364586" cy="2862322"/>
          </a:xfrm>
          <a:prstGeom prst="rect">
            <a:avLst/>
          </a:prstGeom>
          <a:noFill/>
        </p:spPr>
        <p:txBody>
          <a:bodyPr wrap="square" rtlCol="0">
            <a:spAutoFit/>
          </a:bodyPr>
          <a:lstStyle/>
          <a:p>
            <a:br>
              <a:rPr lang="en-IN" sz="2000" dirty="0">
                <a:solidFill>
                  <a:srgbClr val="130C04"/>
                </a:solidFill>
                <a:latin typeface="American Typewriter" panose="02090604020004020304" pitchFamily="18" charset="77"/>
              </a:rPr>
            </a:br>
            <a:r>
              <a:rPr lang="en-IN" sz="2000" b="1" i="0" dirty="0">
                <a:solidFill>
                  <a:srgbClr val="130C04"/>
                </a:solidFill>
                <a:effectLst/>
                <a:latin typeface="American Typewriter" panose="02090604020004020304" pitchFamily="18" charset="77"/>
              </a:rPr>
              <a:t>Aadi Krishna Vikram </a:t>
            </a:r>
            <a:r>
              <a:rPr lang="en-IN" sz="2000" b="0" i="0" dirty="0">
                <a:solidFill>
                  <a:srgbClr val="130C04"/>
                </a:solidFill>
                <a:effectLst/>
                <a:latin typeface="American Typewriter" panose="02090604020004020304" pitchFamily="18" charset="77"/>
              </a:rPr>
              <a:t>embodies visionary leadership, blending expertise in fitness, business acumen, and a passion for holistic wellness. His strategic mindset, coupled with a deep understanding of mid-aged women's needs in India, positions him aptly as the founder and CEO, driving Fit-Women's success with innovation and empathy.</a:t>
            </a:r>
            <a:endParaRPr lang="en-US" sz="2000" dirty="0">
              <a:solidFill>
                <a:srgbClr val="130C04"/>
              </a:solidFill>
              <a:latin typeface="American Typewriter" panose="02090604020004020304" pitchFamily="18" charset="77"/>
            </a:endParaRPr>
          </a:p>
        </p:txBody>
      </p:sp>
      <p:pic>
        <p:nvPicPr>
          <p:cNvPr id="6" name="Picture 5">
            <a:extLst>
              <a:ext uri="{FF2B5EF4-FFF2-40B4-BE49-F238E27FC236}">
                <a16:creationId xmlns:a16="http://schemas.microsoft.com/office/drawing/2014/main" id="{D442DA33-0DF4-B949-9B23-DEFE1C164EDD}"/>
              </a:ext>
            </a:extLst>
          </p:cNvPr>
          <p:cNvPicPr>
            <a:picLocks noChangeAspect="1"/>
          </p:cNvPicPr>
          <p:nvPr/>
        </p:nvPicPr>
        <p:blipFill>
          <a:blip r:embed="rId3"/>
          <a:stretch>
            <a:fillRect/>
          </a:stretch>
        </p:blipFill>
        <p:spPr>
          <a:xfrm>
            <a:off x="1348967" y="895242"/>
            <a:ext cx="3757188" cy="960718"/>
          </a:xfrm>
          <a:prstGeom prst="rect">
            <a:avLst/>
          </a:prstGeom>
        </p:spPr>
      </p:pic>
    </p:spTree>
    <p:extLst>
      <p:ext uri="{BB962C8B-B14F-4D97-AF65-F5344CB8AC3E}">
        <p14:creationId xmlns:p14="http://schemas.microsoft.com/office/powerpoint/2010/main" val="176641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DDA84-1E53-3B47-A096-08561AA31AA6}"/>
              </a:ext>
            </a:extLst>
          </p:cNvPr>
          <p:cNvSpPr>
            <a:spLocks noGrp="1"/>
          </p:cNvSpPr>
          <p:nvPr>
            <p:ph type="title"/>
          </p:nvPr>
        </p:nvSpPr>
        <p:spPr>
          <a:xfrm>
            <a:off x="2708477" y="199664"/>
            <a:ext cx="6389224" cy="1689903"/>
          </a:xfrm>
        </p:spPr>
        <p:txBody>
          <a:bodyPr>
            <a:noAutofit/>
          </a:bodyPr>
          <a:lstStyle/>
          <a:p>
            <a:r>
              <a:rPr lang="en-US" sz="8000" dirty="0">
                <a:latin typeface="American Typewriter" panose="02090604020004020304" pitchFamily="18" charset="77"/>
              </a:rPr>
              <a:t>THANKYOU</a:t>
            </a:r>
          </a:p>
        </p:txBody>
      </p:sp>
      <p:pic>
        <p:nvPicPr>
          <p:cNvPr id="4" name="Picture 3">
            <a:extLst>
              <a:ext uri="{FF2B5EF4-FFF2-40B4-BE49-F238E27FC236}">
                <a16:creationId xmlns:a16="http://schemas.microsoft.com/office/drawing/2014/main" id="{7E7A3F3A-C862-234B-B01D-FC31641112EE}"/>
              </a:ext>
            </a:extLst>
          </p:cNvPr>
          <p:cNvPicPr>
            <a:picLocks noChangeAspect="1"/>
          </p:cNvPicPr>
          <p:nvPr/>
        </p:nvPicPr>
        <p:blipFill>
          <a:blip r:embed="rId2"/>
          <a:stretch>
            <a:fillRect/>
          </a:stretch>
        </p:blipFill>
        <p:spPr>
          <a:xfrm>
            <a:off x="3946967" y="1469985"/>
            <a:ext cx="3727048" cy="4201610"/>
          </a:xfrm>
          <a:prstGeom prst="rect">
            <a:avLst/>
          </a:prstGeom>
        </p:spPr>
      </p:pic>
    </p:spTree>
    <p:extLst>
      <p:ext uri="{BB962C8B-B14F-4D97-AF65-F5344CB8AC3E}">
        <p14:creationId xmlns:p14="http://schemas.microsoft.com/office/powerpoint/2010/main" val="13284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6FF65571-A658-3A43-BB76-89B0881AB85C}"/>
              </a:ext>
            </a:extLst>
          </p:cNvPr>
          <p:cNvSpPr/>
          <p:nvPr/>
        </p:nvSpPr>
        <p:spPr>
          <a:xfrm>
            <a:off x="8097078" y="3673503"/>
            <a:ext cx="2557670" cy="31169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B5E3D704-5AE3-924F-B7F4-350D64ABDC5D}"/>
              </a:ext>
            </a:extLst>
          </p:cNvPr>
          <p:cNvSpPr/>
          <p:nvPr/>
        </p:nvSpPr>
        <p:spPr>
          <a:xfrm>
            <a:off x="5902520" y="3673503"/>
            <a:ext cx="2194558" cy="31169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4ACD55F-DBE5-D146-B9AF-CDB4AD821C46}"/>
              </a:ext>
            </a:extLst>
          </p:cNvPr>
          <p:cNvSpPr/>
          <p:nvPr/>
        </p:nvSpPr>
        <p:spPr>
          <a:xfrm>
            <a:off x="3608566" y="3673503"/>
            <a:ext cx="2264798" cy="31844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2ADE751-DC30-004A-AFEF-0519236D574C}"/>
              </a:ext>
            </a:extLst>
          </p:cNvPr>
          <p:cNvSpPr/>
          <p:nvPr/>
        </p:nvSpPr>
        <p:spPr>
          <a:xfrm>
            <a:off x="1311965" y="3673503"/>
            <a:ext cx="2242268" cy="28545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62B0D51-43FD-E945-9974-E491360DF0B4}"/>
              </a:ext>
            </a:extLst>
          </p:cNvPr>
          <p:cNvSpPr/>
          <p:nvPr/>
        </p:nvSpPr>
        <p:spPr>
          <a:xfrm>
            <a:off x="5901192" y="618824"/>
            <a:ext cx="2342988" cy="28931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C8D95B4-9979-2747-B543-8189AFB3EAA1}"/>
              </a:ext>
            </a:extLst>
          </p:cNvPr>
          <p:cNvSpPr/>
          <p:nvPr/>
        </p:nvSpPr>
        <p:spPr>
          <a:xfrm>
            <a:off x="3729159" y="618824"/>
            <a:ext cx="2051439" cy="30546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D1C3B5-F6D0-BF43-AC7B-1F66664F9BAB}"/>
              </a:ext>
            </a:extLst>
          </p:cNvPr>
          <p:cNvSpPr/>
          <p:nvPr/>
        </p:nvSpPr>
        <p:spPr>
          <a:xfrm>
            <a:off x="1439186" y="618824"/>
            <a:ext cx="2115047" cy="26094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89D05FF-0023-274C-B839-85A4DB68EAA3}"/>
              </a:ext>
            </a:extLst>
          </p:cNvPr>
          <p:cNvSpPr txBox="1"/>
          <p:nvPr/>
        </p:nvSpPr>
        <p:spPr>
          <a:xfrm>
            <a:off x="1439186" y="1041621"/>
            <a:ext cx="2115047" cy="1852654"/>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B271C3DE-772C-3142-AECD-7545D64CE741}"/>
              </a:ext>
            </a:extLst>
          </p:cNvPr>
          <p:cNvSpPr txBox="1"/>
          <p:nvPr/>
        </p:nvSpPr>
        <p:spPr>
          <a:xfrm>
            <a:off x="1493519" y="618824"/>
            <a:ext cx="2115047" cy="2677656"/>
          </a:xfrm>
          <a:prstGeom prst="rect">
            <a:avLst/>
          </a:prstGeom>
          <a:noFill/>
        </p:spPr>
        <p:txBody>
          <a:bodyPr wrap="square" rtlCol="0">
            <a:spAutoFit/>
          </a:bodyPr>
          <a:lstStyle/>
          <a:p>
            <a:r>
              <a:rPr lang="en-IN" sz="1400" b="1" spc="-120" dirty="0">
                <a:solidFill>
                  <a:srgbClr val="7030A0"/>
                </a:solidFill>
                <a:latin typeface="American Typewriter" panose="02090604020004020304" pitchFamily="18" charset="77"/>
                <a:ea typeface="Verdana" panose="020B0604030504040204" pitchFamily="34" charset="0"/>
                <a:cs typeface="Open Sans" panose="020B0606030504020204" pitchFamily="34" charset="0"/>
              </a:rPr>
              <a:t>CONTEXT</a:t>
            </a:r>
          </a:p>
          <a:p>
            <a:endParaRPr lang="en-IN" b="1" spc="-120" dirty="0">
              <a:latin typeface="American Typewriter" panose="02090604020004020304" pitchFamily="18" charset="77"/>
              <a:ea typeface="Verdana" panose="020B0604030504040204" pitchFamily="34" charset="0"/>
              <a:cs typeface="Open Sans" panose="020B0606030504020204" pitchFamily="34" charset="0"/>
            </a:endParaRPr>
          </a:p>
          <a:p>
            <a:r>
              <a:rPr lang="en-GB" dirty="0">
                <a:latin typeface="American Typewriter" panose="02090604020004020304" pitchFamily="18" charset="77"/>
                <a:ea typeface="+mn-lt"/>
                <a:cs typeface="+mn-lt"/>
              </a:rPr>
              <a:t>The problem occurs when mid-aged women in India experience fitness challenges, isolation, and a lack of happiness and social bonding opportunities.</a:t>
            </a:r>
            <a:endParaRPr lang="en-US" dirty="0">
              <a:latin typeface="American Typewriter" panose="02090604020004020304" pitchFamily="18" charset="77"/>
              <a:cs typeface="Calibri"/>
            </a:endParaRPr>
          </a:p>
          <a:p>
            <a:endParaRPr lang="en-IN" sz="1400" dirty="0">
              <a:latin typeface="Verdana" panose="020B0604030504040204" pitchFamily="34" charset="0"/>
              <a:ea typeface="Verdana" panose="020B0604030504040204" pitchFamily="34" charset="0"/>
              <a:cs typeface="Open Sans" panose="020B0606030504020204" pitchFamily="34" charset="0"/>
            </a:endParaRPr>
          </a:p>
          <a:p>
            <a:endParaRPr lang="en-US" dirty="0"/>
          </a:p>
        </p:txBody>
      </p:sp>
      <p:sp>
        <p:nvSpPr>
          <p:cNvPr id="6" name="TextBox 5">
            <a:extLst>
              <a:ext uri="{FF2B5EF4-FFF2-40B4-BE49-F238E27FC236}">
                <a16:creationId xmlns:a16="http://schemas.microsoft.com/office/drawing/2014/main" id="{A43DDDA6-0AD5-424B-B647-0F9BDB663C82}"/>
              </a:ext>
            </a:extLst>
          </p:cNvPr>
          <p:cNvSpPr txBox="1"/>
          <p:nvPr/>
        </p:nvSpPr>
        <p:spPr>
          <a:xfrm>
            <a:off x="3758318" y="618824"/>
            <a:ext cx="2101792" cy="3539430"/>
          </a:xfrm>
          <a:prstGeom prst="rect">
            <a:avLst/>
          </a:prstGeom>
          <a:noFill/>
        </p:spPr>
        <p:txBody>
          <a:bodyPr wrap="square" rtlCol="0">
            <a:spAutoFit/>
          </a:bodyPr>
          <a:lstStyle/>
          <a:p>
            <a:r>
              <a:rPr lang="en-IN" sz="1400" b="1" spc="-130" dirty="0">
                <a:solidFill>
                  <a:srgbClr val="7030A0"/>
                </a:solidFill>
                <a:latin typeface="American Typewriter" panose="02090604020004020304" pitchFamily="18" charset="77"/>
                <a:ea typeface="Verdana" panose="020B0604030504040204" pitchFamily="34" charset="0"/>
                <a:cs typeface="Open Sans" panose="020B0606030504020204" pitchFamily="34" charset="0"/>
              </a:rPr>
              <a:t>PROBLEM</a:t>
            </a:r>
            <a:endParaRPr lang="en-IN" sz="1400" dirty="0">
              <a:solidFill>
                <a:srgbClr val="7030A0"/>
              </a:solidFill>
              <a:latin typeface="American Typewriter" panose="02090604020004020304" pitchFamily="18" charset="77"/>
              <a:ea typeface="Verdana" panose="020B0604030504040204" pitchFamily="34" charset="0"/>
              <a:cs typeface="Open Sans" panose="020B0606030504020204" pitchFamily="34" charset="0"/>
            </a:endParaRPr>
          </a:p>
          <a:p>
            <a:endParaRPr lang="en-IN" b="1" spc="-120" dirty="0">
              <a:latin typeface="American Typewriter" panose="02090604020004020304" pitchFamily="18" charset="77"/>
              <a:ea typeface="Verdana" panose="020B0604030504040204" pitchFamily="34" charset="0"/>
              <a:cs typeface="Open Sans" panose="020B0606030504020204" pitchFamily="34" charset="0"/>
            </a:endParaRPr>
          </a:p>
          <a:p>
            <a:r>
              <a:rPr lang="en-GB" dirty="0">
                <a:latin typeface="American Typewriter" panose="02090604020004020304" pitchFamily="18" charset="77"/>
                <a:ea typeface="+mn-lt"/>
                <a:cs typeface="+mn-lt"/>
              </a:rPr>
              <a:t>The root cause of the problem is the lack of holistic fitness solutions tailored to the unique needs of mid-aged women in India, leading to insufficient physical activity and limited social engagement, impacting their well-being.</a:t>
            </a:r>
            <a:endParaRPr lang="en-US" dirty="0">
              <a:latin typeface="American Typewriter" panose="02090604020004020304" pitchFamily="18" charset="77"/>
              <a:cs typeface="Calibri"/>
            </a:endParaRPr>
          </a:p>
          <a:p>
            <a:endParaRPr lang="en-IN" sz="1400" dirty="0">
              <a:latin typeface="American Typewriter" panose="02090604020004020304" pitchFamily="18" charset="77"/>
              <a:ea typeface="Verdana" panose="020B0604030504040204" pitchFamily="34" charset="0"/>
              <a:cs typeface="Open Sans" panose="020B0606030504020204" pitchFamily="34" charset="0"/>
            </a:endParaRPr>
          </a:p>
          <a:p>
            <a:endParaRPr lang="en-US" dirty="0"/>
          </a:p>
        </p:txBody>
      </p:sp>
      <p:sp>
        <p:nvSpPr>
          <p:cNvPr id="7" name="TextBox 6">
            <a:extLst>
              <a:ext uri="{FF2B5EF4-FFF2-40B4-BE49-F238E27FC236}">
                <a16:creationId xmlns:a16="http://schemas.microsoft.com/office/drawing/2014/main" id="{EDF0EDD8-C896-7A4D-BF3D-A5C0EF148CB3}"/>
              </a:ext>
            </a:extLst>
          </p:cNvPr>
          <p:cNvSpPr txBox="1"/>
          <p:nvPr/>
        </p:nvSpPr>
        <p:spPr>
          <a:xfrm>
            <a:off x="6204004" y="618824"/>
            <a:ext cx="2115047" cy="2893100"/>
          </a:xfrm>
          <a:prstGeom prst="rect">
            <a:avLst/>
          </a:prstGeom>
          <a:noFill/>
        </p:spPr>
        <p:txBody>
          <a:bodyPr wrap="square" rtlCol="0">
            <a:spAutoFit/>
          </a:bodyPr>
          <a:lstStyle/>
          <a:p>
            <a:r>
              <a:rPr lang="en-IN" sz="1400" b="1" spc="-135" dirty="0">
                <a:solidFill>
                  <a:srgbClr val="7030A0"/>
                </a:solidFill>
                <a:latin typeface="American Typewriter" panose="02090604020004020304" pitchFamily="18" charset="77"/>
                <a:ea typeface="Verdana" panose="020B0604030504040204" pitchFamily="34" charset="0"/>
                <a:cs typeface="Open Sans" panose="020B0606030504020204" pitchFamily="34" charset="0"/>
              </a:rPr>
              <a:t>ALTERNATIVES</a:t>
            </a:r>
            <a:endParaRPr lang="en-IN" sz="1400" dirty="0">
              <a:solidFill>
                <a:srgbClr val="7030A0"/>
              </a:solidFill>
              <a:latin typeface="American Typewriter" panose="02090604020004020304" pitchFamily="18" charset="77"/>
              <a:ea typeface="Verdana" panose="020B0604030504040204" pitchFamily="34" charset="0"/>
              <a:cs typeface="Open Sans" panose="020B0606030504020204" pitchFamily="34" charset="0"/>
            </a:endParaRPr>
          </a:p>
          <a:p>
            <a:endParaRPr lang="en-IN" b="1" spc="-120" dirty="0">
              <a:latin typeface="American Typewriter" panose="02090604020004020304" pitchFamily="18" charset="77"/>
              <a:ea typeface="Verdana" panose="020B0604030504040204" pitchFamily="34" charset="0"/>
              <a:cs typeface="Open Sans" panose="020B0606030504020204" pitchFamily="34" charset="0"/>
            </a:endParaRPr>
          </a:p>
          <a:p>
            <a:r>
              <a:rPr lang="en-GB" dirty="0">
                <a:latin typeface="American Typewriter" panose="02090604020004020304" pitchFamily="18" charset="77"/>
                <a:ea typeface="+mn-lt"/>
                <a:cs typeface="+mn-lt"/>
              </a:rPr>
              <a:t>Currently, mid-aged women in India often resort to fragmented fitness routines, solitary workouts, or social activities unrelated to fitness to address their needs for happiness and bonding.</a:t>
            </a:r>
            <a:endParaRPr lang="en-IN" sz="1400" dirty="0">
              <a:latin typeface="American Typewriter" panose="02090604020004020304" pitchFamily="18" charset="77"/>
              <a:ea typeface="Verdana" panose="020B0604030504040204" pitchFamily="34" charset="0"/>
              <a:cs typeface="Open Sans" panose="020B0606030504020204" pitchFamily="34" charset="0"/>
            </a:endParaRPr>
          </a:p>
          <a:p>
            <a:endParaRPr lang="en-US" dirty="0"/>
          </a:p>
        </p:txBody>
      </p:sp>
      <p:sp>
        <p:nvSpPr>
          <p:cNvPr id="8" name="TextBox 7">
            <a:extLst>
              <a:ext uri="{FF2B5EF4-FFF2-40B4-BE49-F238E27FC236}">
                <a16:creationId xmlns:a16="http://schemas.microsoft.com/office/drawing/2014/main" id="{0AEA453F-B42F-EE4A-B89D-CEAA13B56C12}"/>
              </a:ext>
            </a:extLst>
          </p:cNvPr>
          <p:cNvSpPr txBox="1"/>
          <p:nvPr/>
        </p:nvSpPr>
        <p:spPr>
          <a:xfrm>
            <a:off x="1493519" y="3776964"/>
            <a:ext cx="2115047" cy="2893100"/>
          </a:xfrm>
          <a:prstGeom prst="rect">
            <a:avLst/>
          </a:prstGeom>
          <a:noFill/>
        </p:spPr>
        <p:txBody>
          <a:bodyPr wrap="square" rtlCol="0">
            <a:spAutoFit/>
          </a:bodyPr>
          <a:lstStyle/>
          <a:p>
            <a:r>
              <a:rPr lang="en-IN" sz="1400" b="1" kern="1200" spc="-130" dirty="0">
                <a:solidFill>
                  <a:srgbClr val="7030A0"/>
                </a:solidFill>
                <a:latin typeface="American Typewriter" panose="02090604020004020304" pitchFamily="18" charset="77"/>
                <a:ea typeface="Verdana" panose="020B0604030504040204" pitchFamily="34" charset="0"/>
                <a:cs typeface="Open Sans" panose="020B0606030504020204" pitchFamily="34" charset="0"/>
              </a:rPr>
              <a:t>CUSTOMERS</a:t>
            </a:r>
          </a:p>
          <a:p>
            <a:endParaRPr lang="en-IN" b="1" spc="-120" dirty="0">
              <a:latin typeface="American Typewriter" panose="02090604020004020304" pitchFamily="18" charset="77"/>
              <a:ea typeface="Verdana" panose="020B0604030504040204" pitchFamily="34" charset="0"/>
              <a:cs typeface="Open Sans" panose="020B0606030504020204" pitchFamily="34" charset="0"/>
            </a:endParaRPr>
          </a:p>
          <a:p>
            <a:r>
              <a:rPr lang="en-GB" dirty="0">
                <a:latin typeface="American Typewriter" panose="02090604020004020304" pitchFamily="18" charset="77"/>
                <a:ea typeface="+mn-lt"/>
                <a:cs typeface="+mn-lt"/>
              </a:rPr>
              <a:t>Mid-aged women in India, especially those with busy lifestyles, face the problem most often. They often struggle to balance fitness, happiness, and social bonding in their daily lives.</a:t>
            </a:r>
            <a:endParaRPr lang="en-US" dirty="0">
              <a:latin typeface="American Typewriter" panose="02090604020004020304" pitchFamily="18" charset="77"/>
              <a:cs typeface="Calibri"/>
            </a:endParaRPr>
          </a:p>
          <a:p>
            <a:endParaRPr lang="en-IN" sz="1400" dirty="0">
              <a:latin typeface="Verdana" panose="020B0604030504040204" pitchFamily="34" charset="0"/>
              <a:ea typeface="Verdana" panose="020B0604030504040204" pitchFamily="34" charset="0"/>
              <a:cs typeface="Open Sans" panose="020B0606030504020204" pitchFamily="34" charset="0"/>
            </a:endParaRPr>
          </a:p>
          <a:p>
            <a:endParaRPr lang="en-US" dirty="0"/>
          </a:p>
        </p:txBody>
      </p:sp>
      <p:sp>
        <p:nvSpPr>
          <p:cNvPr id="9" name="TextBox 8">
            <a:extLst>
              <a:ext uri="{FF2B5EF4-FFF2-40B4-BE49-F238E27FC236}">
                <a16:creationId xmlns:a16="http://schemas.microsoft.com/office/drawing/2014/main" id="{74295B78-0507-F44D-B157-C52918C248FA}"/>
              </a:ext>
            </a:extLst>
          </p:cNvPr>
          <p:cNvSpPr txBox="1"/>
          <p:nvPr/>
        </p:nvSpPr>
        <p:spPr>
          <a:xfrm>
            <a:off x="3729159" y="3748419"/>
            <a:ext cx="2173361" cy="3539430"/>
          </a:xfrm>
          <a:prstGeom prst="rect">
            <a:avLst/>
          </a:prstGeom>
          <a:noFill/>
        </p:spPr>
        <p:txBody>
          <a:bodyPr wrap="square" rtlCol="0">
            <a:spAutoFit/>
          </a:bodyPr>
          <a:lstStyle/>
          <a:p>
            <a:r>
              <a:rPr lang="en-IN" sz="1400" b="1" kern="1200" spc="-130" dirty="0">
                <a:solidFill>
                  <a:srgbClr val="7030A0"/>
                </a:solidFill>
                <a:latin typeface="American Typewriter" panose="02090604020004020304" pitchFamily="18" charset="77"/>
                <a:ea typeface="Verdana"/>
                <a:cs typeface="Open Sans"/>
              </a:rPr>
              <a:t>EMOTIONAL</a:t>
            </a:r>
            <a:r>
              <a:rPr lang="en-IN" sz="1400" b="1" spc="-150" dirty="0">
                <a:solidFill>
                  <a:srgbClr val="7030A0"/>
                </a:solidFill>
                <a:latin typeface="American Typewriter" panose="02090604020004020304" pitchFamily="18" charset="77"/>
                <a:ea typeface="Verdana"/>
                <a:cs typeface="Open Sans"/>
              </a:rPr>
              <a:t> IMPACT </a:t>
            </a:r>
          </a:p>
          <a:p>
            <a:endParaRPr lang="en-IN" b="1" spc="-120" dirty="0">
              <a:latin typeface="American Typewriter" panose="02090604020004020304" pitchFamily="18" charset="77"/>
              <a:ea typeface="Verdana" panose="020B0604030504040204" pitchFamily="34" charset="0"/>
              <a:cs typeface="Open Sans" panose="020B0606030504020204" pitchFamily="34" charset="0"/>
            </a:endParaRPr>
          </a:p>
          <a:p>
            <a:r>
              <a:rPr lang="en-GB" dirty="0">
                <a:latin typeface="American Typewriter" panose="02090604020004020304" pitchFamily="18" charset="77"/>
                <a:ea typeface="+mn-lt"/>
                <a:cs typeface="+mn-lt"/>
              </a:rPr>
              <a:t>Customers feel empowered, confident, and happier due to improved fitness and social connections. The measurable impact includes metrics like  improved well-being (e.g., reduced stress), and enhanced self-esteem (e.g., self-assessment surveys).</a:t>
            </a:r>
            <a:endParaRPr lang="en-US" dirty="0">
              <a:latin typeface="American Typewriter" panose="02090604020004020304" pitchFamily="18" charset="77"/>
            </a:endParaRPr>
          </a:p>
          <a:p>
            <a:endParaRPr lang="en-IN" sz="1400" dirty="0">
              <a:latin typeface="Verdana" panose="020B0604030504040204" pitchFamily="34" charset="0"/>
              <a:ea typeface="Verdana" panose="020B0604030504040204" pitchFamily="34" charset="0"/>
              <a:cs typeface="Open Sans" panose="020B0606030504020204" pitchFamily="34" charset="0"/>
            </a:endParaRPr>
          </a:p>
          <a:p>
            <a:endParaRPr lang="en-US" dirty="0"/>
          </a:p>
        </p:txBody>
      </p:sp>
      <p:sp>
        <p:nvSpPr>
          <p:cNvPr id="10" name="TextBox 9">
            <a:extLst>
              <a:ext uri="{FF2B5EF4-FFF2-40B4-BE49-F238E27FC236}">
                <a16:creationId xmlns:a16="http://schemas.microsoft.com/office/drawing/2014/main" id="{D5FF17BD-ABC5-3343-AAD2-2CC358AC767D}"/>
              </a:ext>
            </a:extLst>
          </p:cNvPr>
          <p:cNvSpPr txBox="1"/>
          <p:nvPr/>
        </p:nvSpPr>
        <p:spPr>
          <a:xfrm>
            <a:off x="5982031" y="3748419"/>
            <a:ext cx="2115047" cy="2893100"/>
          </a:xfrm>
          <a:prstGeom prst="rect">
            <a:avLst/>
          </a:prstGeom>
          <a:noFill/>
        </p:spPr>
        <p:txBody>
          <a:bodyPr wrap="square" rtlCol="0">
            <a:spAutoFit/>
          </a:bodyPr>
          <a:lstStyle/>
          <a:p>
            <a:r>
              <a:rPr lang="en-GB" sz="1400" b="1" spc="-150" dirty="0">
                <a:solidFill>
                  <a:srgbClr val="7030A0"/>
                </a:solidFill>
                <a:latin typeface="American Typewriter" panose="02090604020004020304" pitchFamily="18" charset="77"/>
                <a:ea typeface="Verdana"/>
                <a:cs typeface="Open Sans"/>
              </a:rPr>
              <a:t>QUANTIFIABLE IMPACT</a:t>
            </a:r>
          </a:p>
          <a:p>
            <a:endParaRPr lang="en-IN" b="1" spc="-120" dirty="0">
              <a:latin typeface="American Typewriter" panose="02090604020004020304" pitchFamily="18" charset="77"/>
              <a:ea typeface="Verdana" panose="020B0604030504040204" pitchFamily="34" charset="0"/>
              <a:cs typeface="Open Sans" panose="020B0606030504020204" pitchFamily="34" charset="0"/>
            </a:endParaRPr>
          </a:p>
          <a:p>
            <a:r>
              <a:rPr lang="en-IN" b="0" i="0" dirty="0">
                <a:solidFill>
                  <a:srgbClr val="0F0F0F"/>
                </a:solidFill>
                <a:effectLst/>
                <a:latin typeface="American Typewriter" panose="02090604020004020304" pitchFamily="18" charset="77"/>
              </a:rPr>
              <a:t>Transforming mid-aged women's lives: Healthier bodies, happier minds, vibrant connections—empowering holistic wellness through fitness and community.</a:t>
            </a:r>
            <a:endParaRPr lang="en-IN" sz="1400" dirty="0">
              <a:latin typeface="American Typewriter" panose="02090604020004020304" pitchFamily="18" charset="77"/>
              <a:ea typeface="Verdana" panose="020B0604030504040204" pitchFamily="34" charset="0"/>
              <a:cs typeface="Open Sans" panose="020B0606030504020204" pitchFamily="34" charset="0"/>
            </a:endParaRPr>
          </a:p>
          <a:p>
            <a:endParaRPr lang="en-US" dirty="0"/>
          </a:p>
        </p:txBody>
      </p:sp>
      <p:sp>
        <p:nvSpPr>
          <p:cNvPr id="13" name="TextBox 12">
            <a:extLst>
              <a:ext uri="{FF2B5EF4-FFF2-40B4-BE49-F238E27FC236}">
                <a16:creationId xmlns:a16="http://schemas.microsoft.com/office/drawing/2014/main" id="{20C16EBD-11EB-2C4A-BAE7-20744D80F9B4}"/>
              </a:ext>
            </a:extLst>
          </p:cNvPr>
          <p:cNvSpPr txBox="1"/>
          <p:nvPr/>
        </p:nvSpPr>
        <p:spPr>
          <a:xfrm>
            <a:off x="8176589" y="3748419"/>
            <a:ext cx="2342987" cy="3323987"/>
          </a:xfrm>
          <a:prstGeom prst="rect">
            <a:avLst/>
          </a:prstGeom>
          <a:noFill/>
        </p:spPr>
        <p:txBody>
          <a:bodyPr wrap="square" rtlCol="0">
            <a:spAutoFit/>
          </a:bodyPr>
          <a:lstStyle/>
          <a:p>
            <a:r>
              <a:rPr lang="en-IN" sz="1400" b="1" kern="1200" spc="-130" dirty="0">
                <a:solidFill>
                  <a:srgbClr val="7030A0"/>
                </a:solidFill>
                <a:latin typeface="American Typewriter" panose="02090604020004020304" pitchFamily="18" charset="77"/>
                <a:ea typeface="Verdana" panose="020B0604030504040204" pitchFamily="34" charset="0"/>
                <a:cs typeface="Open Sans" panose="020B0606030504020204" pitchFamily="34" charset="0"/>
              </a:rPr>
              <a:t>ALTERNATIVE</a:t>
            </a:r>
            <a:r>
              <a:rPr lang="en-IN" sz="1400" b="1" spc="-155" dirty="0">
                <a:solidFill>
                  <a:srgbClr val="7030A0"/>
                </a:solidFill>
                <a:latin typeface="American Typewriter" panose="02090604020004020304" pitchFamily="18" charset="77"/>
                <a:ea typeface="Verdana" panose="020B0604030504040204" pitchFamily="34" charset="0"/>
                <a:cs typeface="Open Sans" panose="020B0606030504020204" pitchFamily="34" charset="0"/>
              </a:rPr>
              <a:t> </a:t>
            </a:r>
            <a:r>
              <a:rPr lang="en-IN" sz="1400" b="1" kern="1200" spc="-130" dirty="0">
                <a:solidFill>
                  <a:srgbClr val="7030A0"/>
                </a:solidFill>
                <a:latin typeface="American Typewriter" panose="02090604020004020304" pitchFamily="18" charset="77"/>
                <a:ea typeface="Verdana" panose="020B0604030504040204" pitchFamily="34" charset="0"/>
                <a:cs typeface="Open Sans" panose="020B0606030504020204" pitchFamily="34" charset="0"/>
              </a:rPr>
              <a:t>SHORTCOMINGS</a:t>
            </a:r>
          </a:p>
          <a:p>
            <a:endParaRPr lang="en-IN" sz="1400" b="1" spc="-120" dirty="0">
              <a:latin typeface="American Typewriter" panose="02090604020004020304" pitchFamily="18" charset="77"/>
              <a:ea typeface="Verdana" panose="020B0604030504040204" pitchFamily="34" charset="0"/>
              <a:cs typeface="Open Sans" panose="020B0606030504020204" pitchFamily="34" charset="0"/>
            </a:endParaRPr>
          </a:p>
          <a:p>
            <a:r>
              <a:rPr lang="en-GB" dirty="0">
                <a:latin typeface="American Typewriter" panose="02090604020004020304" pitchFamily="18" charset="77"/>
                <a:ea typeface="+mn-lt"/>
                <a:cs typeface="+mn-lt"/>
              </a:rPr>
              <a:t>Alternative fitness solutions may lack tailored programs, social bonding opportunities, or a focus on happiness. Traditional gyms might not address mid-aged women's holistic wellness needs, leading to dissatisfaction.</a:t>
            </a:r>
            <a:endParaRPr lang="en-US" dirty="0">
              <a:latin typeface="American Typewriter" panose="02090604020004020304" pitchFamily="18" charset="77"/>
              <a:cs typeface="Calibri"/>
            </a:endParaRPr>
          </a:p>
          <a:p>
            <a:endParaRPr lang="en-IN" sz="1400" dirty="0">
              <a:latin typeface="Verdana" panose="020B0604030504040204" pitchFamily="34" charset="0"/>
              <a:ea typeface="Verdana" panose="020B0604030504040204" pitchFamily="34" charset="0"/>
              <a:cs typeface="Open Sans" panose="020B0606030504020204" pitchFamily="34" charset="0"/>
            </a:endParaRPr>
          </a:p>
          <a:p>
            <a:endParaRPr lang="en-US" dirty="0"/>
          </a:p>
        </p:txBody>
      </p:sp>
      <p:pic>
        <p:nvPicPr>
          <p:cNvPr id="23" name="Picture 22">
            <a:extLst>
              <a:ext uri="{FF2B5EF4-FFF2-40B4-BE49-F238E27FC236}">
                <a16:creationId xmlns:a16="http://schemas.microsoft.com/office/drawing/2014/main" id="{DD7F38EF-AAE1-1D44-977A-FD90928E593F}"/>
              </a:ext>
            </a:extLst>
          </p:cNvPr>
          <p:cNvPicPr>
            <a:picLocks noChangeAspect="1"/>
          </p:cNvPicPr>
          <p:nvPr/>
        </p:nvPicPr>
        <p:blipFill>
          <a:blip r:embed="rId2"/>
          <a:stretch>
            <a:fillRect/>
          </a:stretch>
        </p:blipFill>
        <p:spPr>
          <a:xfrm>
            <a:off x="9724445" y="0"/>
            <a:ext cx="2467555" cy="707667"/>
          </a:xfrm>
          <a:prstGeom prst="rect">
            <a:avLst/>
          </a:prstGeom>
        </p:spPr>
      </p:pic>
      <p:sp>
        <p:nvSpPr>
          <p:cNvPr id="2" name="TextBox 1">
            <a:extLst>
              <a:ext uri="{FF2B5EF4-FFF2-40B4-BE49-F238E27FC236}">
                <a16:creationId xmlns:a16="http://schemas.microsoft.com/office/drawing/2014/main" id="{BFE0BD0A-A99A-624C-8374-3750E455B24C}"/>
              </a:ext>
            </a:extLst>
          </p:cNvPr>
          <p:cNvSpPr txBox="1"/>
          <p:nvPr/>
        </p:nvSpPr>
        <p:spPr>
          <a:xfrm>
            <a:off x="162560" y="0"/>
            <a:ext cx="4612640" cy="461665"/>
          </a:xfrm>
          <a:prstGeom prst="rect">
            <a:avLst/>
          </a:prstGeom>
          <a:noFill/>
        </p:spPr>
        <p:txBody>
          <a:bodyPr wrap="square" rtlCol="0">
            <a:spAutoFit/>
          </a:bodyPr>
          <a:lstStyle/>
          <a:p>
            <a:r>
              <a:rPr lang="en-US" sz="2400" b="1" dirty="0">
                <a:solidFill>
                  <a:srgbClr val="7030A0"/>
                </a:solidFill>
                <a:latin typeface="American Typewriter" panose="02090604020004020304" pitchFamily="18" charset="77"/>
              </a:rPr>
              <a:t>Problem/Opportunity</a:t>
            </a:r>
          </a:p>
        </p:txBody>
      </p:sp>
    </p:spTree>
    <p:extLst>
      <p:ext uri="{BB962C8B-B14F-4D97-AF65-F5344CB8AC3E}">
        <p14:creationId xmlns:p14="http://schemas.microsoft.com/office/powerpoint/2010/main" val="3664204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D2BAFC-2881-0B4F-B0F9-B0A3EB954962}"/>
              </a:ext>
            </a:extLst>
          </p:cNvPr>
          <p:cNvSpPr txBox="1"/>
          <p:nvPr/>
        </p:nvSpPr>
        <p:spPr>
          <a:xfrm>
            <a:off x="278296" y="230588"/>
            <a:ext cx="8555603" cy="646331"/>
          </a:xfrm>
          <a:prstGeom prst="rect">
            <a:avLst/>
          </a:prstGeom>
          <a:noFill/>
        </p:spPr>
        <p:txBody>
          <a:bodyPr wrap="square" rtlCol="0">
            <a:spAutoFit/>
          </a:bodyPr>
          <a:lstStyle/>
          <a:p>
            <a:r>
              <a:rPr lang="en-US" sz="2400" b="1" dirty="0">
                <a:solidFill>
                  <a:srgbClr val="7030A0"/>
                </a:solidFill>
                <a:latin typeface="American Typewriter" panose="02090604020004020304" pitchFamily="18" charset="77"/>
              </a:rPr>
              <a:t>Problem Interviews And Surveys Results  </a:t>
            </a:r>
          </a:p>
          <a:p>
            <a:endParaRPr lang="en-US" sz="1100" dirty="0"/>
          </a:p>
        </p:txBody>
      </p:sp>
      <p:sp>
        <p:nvSpPr>
          <p:cNvPr id="4" name="TextBox 3">
            <a:extLst>
              <a:ext uri="{FF2B5EF4-FFF2-40B4-BE49-F238E27FC236}">
                <a16:creationId xmlns:a16="http://schemas.microsoft.com/office/drawing/2014/main" id="{04DE9C30-B95A-5D4F-9AFA-68CC7D14206E}"/>
              </a:ext>
            </a:extLst>
          </p:cNvPr>
          <p:cNvSpPr txBox="1"/>
          <p:nvPr/>
        </p:nvSpPr>
        <p:spPr>
          <a:xfrm>
            <a:off x="206734" y="1272209"/>
            <a:ext cx="6361043" cy="2462213"/>
          </a:xfrm>
          <a:prstGeom prst="rect">
            <a:avLst/>
          </a:prstGeom>
          <a:noFill/>
        </p:spPr>
        <p:txBody>
          <a:bodyPr wrap="square" rtlCol="0">
            <a:spAutoFit/>
          </a:bodyPr>
          <a:lstStyle/>
          <a:p>
            <a:r>
              <a:rPr lang="pt-BR" sz="1400" dirty="0">
                <a:solidFill>
                  <a:srgbClr val="130C04"/>
                </a:solidFill>
                <a:latin typeface="American Typewriter" panose="02090604020004020304" pitchFamily="18" charset="77"/>
                <a:ea typeface="+mn-lt"/>
                <a:cs typeface="+mn-lt"/>
              </a:rPr>
              <a:t>We conducted interviews with 50 mid-aged women in India.</a:t>
            </a:r>
          </a:p>
          <a:p>
            <a:endParaRPr lang="pt-BR" dirty="0">
              <a:solidFill>
                <a:srgbClr val="130C04"/>
              </a:solidFill>
              <a:latin typeface="American Typewriter" panose="02090604020004020304" pitchFamily="18" charset="77"/>
              <a:ea typeface="+mn-lt"/>
              <a:cs typeface="+mn-lt"/>
            </a:endParaRPr>
          </a:p>
          <a:p>
            <a:pPr marL="285750" indent="-285750">
              <a:buFont typeface="Arial"/>
              <a:buChar char="•"/>
            </a:pPr>
            <a:r>
              <a:rPr lang="pt-BR" sz="1400" dirty="0">
                <a:latin typeface="American Typewriter" panose="02090604020004020304" pitchFamily="18" charset="77"/>
                <a:ea typeface="+mn-lt"/>
                <a:cs typeface="+mn-lt"/>
              </a:rPr>
              <a:t>The interviews were conducted in person and online.</a:t>
            </a:r>
            <a:endParaRPr lang="pt-BR" sz="1400" dirty="0">
              <a:latin typeface="American Typewriter" panose="02090604020004020304" pitchFamily="18" charset="77"/>
              <a:cs typeface="Calibri"/>
            </a:endParaRPr>
          </a:p>
          <a:p>
            <a:pPr marL="285750" indent="-285750">
              <a:buFont typeface="Arial"/>
              <a:buChar char="•"/>
            </a:pPr>
            <a:endParaRPr lang="pt-BR" sz="1400" dirty="0">
              <a:latin typeface="American Typewriter" panose="02090604020004020304" pitchFamily="18" charset="77"/>
              <a:ea typeface="+mn-lt"/>
              <a:cs typeface="+mn-lt"/>
            </a:endParaRPr>
          </a:p>
          <a:p>
            <a:pPr marL="285750" indent="-285750">
              <a:buFont typeface="Arial"/>
              <a:buChar char="•"/>
            </a:pPr>
            <a:r>
              <a:rPr lang="pt-BR" sz="1400" b="1" dirty="0">
                <a:latin typeface="American Typewriter" panose="02090604020004020304" pitchFamily="18" charset="77"/>
                <a:ea typeface="+mn-lt"/>
                <a:cs typeface="+mn-lt"/>
              </a:rPr>
              <a:t>42 </a:t>
            </a:r>
            <a:r>
              <a:rPr lang="pt-BR" sz="1400" dirty="0">
                <a:latin typeface="American Typewriter" panose="02090604020004020304" pitchFamily="18" charset="77"/>
                <a:ea typeface="+mn-lt"/>
                <a:cs typeface="+mn-lt"/>
              </a:rPr>
              <a:t>of the interviewed women (84%) expressed a desire for a fitness solution that includes happiness and bonding.</a:t>
            </a:r>
            <a:endParaRPr lang="pt-BR" sz="1400" dirty="0">
              <a:latin typeface="American Typewriter" panose="02090604020004020304" pitchFamily="18" charset="77"/>
              <a:cs typeface="Calibri"/>
            </a:endParaRPr>
          </a:p>
          <a:p>
            <a:pPr marL="285750" indent="-285750">
              <a:buFont typeface="Arial"/>
              <a:buChar char="•"/>
            </a:pPr>
            <a:endParaRPr lang="pt-BR" sz="1400" dirty="0">
              <a:latin typeface="American Typewriter" panose="02090604020004020304" pitchFamily="18" charset="77"/>
              <a:ea typeface="+mn-lt"/>
              <a:cs typeface="+mn-lt"/>
            </a:endParaRPr>
          </a:p>
          <a:p>
            <a:pPr marL="285750" indent="-285750">
              <a:buFont typeface="Arial"/>
              <a:buChar char="•"/>
            </a:pPr>
            <a:r>
              <a:rPr lang="pt-BR" sz="1400" b="1" dirty="0">
                <a:latin typeface="American Typewriter" panose="02090604020004020304" pitchFamily="18" charset="77"/>
                <a:ea typeface="+mn-lt"/>
                <a:cs typeface="+mn-lt"/>
              </a:rPr>
              <a:t>8</a:t>
            </a:r>
            <a:r>
              <a:rPr lang="pt-BR" sz="1400" dirty="0">
                <a:latin typeface="American Typewriter" panose="02090604020004020304" pitchFamily="18" charset="77"/>
                <a:ea typeface="+mn-lt"/>
                <a:cs typeface="+mn-lt"/>
              </a:rPr>
              <a:t> of the interviewed women (16%) mentioned they don't need a new fitness solution.</a:t>
            </a:r>
            <a:endParaRPr lang="pt-BR" sz="1400" dirty="0">
              <a:latin typeface="American Typewriter" panose="02090604020004020304" pitchFamily="18" charset="77"/>
              <a:cs typeface="Calibri"/>
            </a:endParaRPr>
          </a:p>
          <a:p>
            <a:endParaRPr lang="en-US" sz="1400" dirty="0">
              <a:solidFill>
                <a:srgbClr val="130C04"/>
              </a:solidFill>
              <a:latin typeface="American Typewriter" panose="02090604020004020304" pitchFamily="18" charset="77"/>
              <a:ea typeface="Calibri"/>
              <a:cs typeface="Calibri"/>
            </a:endParaRPr>
          </a:p>
          <a:p>
            <a:endParaRPr lang="en-US" dirty="0"/>
          </a:p>
        </p:txBody>
      </p:sp>
      <p:sp>
        <p:nvSpPr>
          <p:cNvPr id="5" name="TextBox 4">
            <a:extLst>
              <a:ext uri="{FF2B5EF4-FFF2-40B4-BE49-F238E27FC236}">
                <a16:creationId xmlns:a16="http://schemas.microsoft.com/office/drawing/2014/main" id="{020CDAD6-E736-FC4D-B727-F926DB07EB27}"/>
              </a:ext>
            </a:extLst>
          </p:cNvPr>
          <p:cNvSpPr txBox="1"/>
          <p:nvPr/>
        </p:nvSpPr>
        <p:spPr>
          <a:xfrm>
            <a:off x="206734" y="3734422"/>
            <a:ext cx="3721210" cy="307777"/>
          </a:xfrm>
          <a:prstGeom prst="rect">
            <a:avLst/>
          </a:prstGeom>
          <a:noFill/>
        </p:spPr>
        <p:txBody>
          <a:bodyPr wrap="square" rtlCol="0">
            <a:spAutoFit/>
          </a:bodyPr>
          <a:lstStyle/>
          <a:p>
            <a:r>
              <a:rPr lang="en-US" b="1" dirty="0">
                <a:solidFill>
                  <a:srgbClr val="7030A0"/>
                </a:solidFill>
              </a:rPr>
              <a:t>Set of Questions Asked </a:t>
            </a:r>
          </a:p>
        </p:txBody>
      </p:sp>
      <p:graphicFrame>
        <p:nvGraphicFramePr>
          <p:cNvPr id="6" name="Chart 5">
            <a:extLst>
              <a:ext uri="{FF2B5EF4-FFF2-40B4-BE49-F238E27FC236}">
                <a16:creationId xmlns:a16="http://schemas.microsoft.com/office/drawing/2014/main" id="{D934DE4D-CC10-B242-8CBE-440B409CB002}"/>
              </a:ext>
            </a:extLst>
          </p:cNvPr>
          <p:cNvGraphicFramePr/>
          <p:nvPr>
            <p:extLst>
              <p:ext uri="{D42A27DB-BD31-4B8C-83A1-F6EECF244321}">
                <p14:modId xmlns:p14="http://schemas.microsoft.com/office/powerpoint/2010/main" val="133052842"/>
              </p:ext>
            </p:extLst>
          </p:nvPr>
        </p:nvGraphicFramePr>
        <p:xfrm>
          <a:off x="6480312" y="1288210"/>
          <a:ext cx="5049079" cy="3776796"/>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42FD8AE0-BA81-2F47-80B8-E548FACBC59E}"/>
              </a:ext>
            </a:extLst>
          </p:cNvPr>
          <p:cNvSpPr txBox="1"/>
          <p:nvPr/>
        </p:nvSpPr>
        <p:spPr>
          <a:xfrm>
            <a:off x="206734" y="4283600"/>
            <a:ext cx="6901732" cy="2893100"/>
          </a:xfrm>
          <a:prstGeom prst="rect">
            <a:avLst/>
          </a:prstGeom>
          <a:noFill/>
        </p:spPr>
        <p:txBody>
          <a:bodyPr wrap="square" rtlCol="0">
            <a:spAutoFit/>
          </a:bodyPr>
          <a:lstStyle/>
          <a:p>
            <a:r>
              <a:rPr lang="en-IN" b="0" i="0" dirty="0">
                <a:solidFill>
                  <a:srgbClr val="130C04"/>
                </a:solidFill>
                <a:effectLst/>
                <a:latin typeface="American Typewriter" panose="02090604020004020304" pitchFamily="18" charset="77"/>
              </a:rPr>
              <a:t>What is the biggest challenge you face in maintaining your physical fitness?</a:t>
            </a:r>
          </a:p>
          <a:p>
            <a:endParaRPr lang="en-IN" dirty="0">
              <a:solidFill>
                <a:srgbClr val="130C04"/>
              </a:solidFill>
              <a:latin typeface="American Typewriter" panose="02090604020004020304" pitchFamily="18" charset="77"/>
            </a:endParaRPr>
          </a:p>
          <a:p>
            <a:pPr marL="342900" indent="-342900">
              <a:buAutoNum type="alphaLcPeriod"/>
            </a:pPr>
            <a:r>
              <a:rPr lang="en-IN" dirty="0">
                <a:solidFill>
                  <a:srgbClr val="130C04"/>
                </a:solidFill>
                <a:latin typeface="American Typewriter" panose="02090604020004020304" pitchFamily="18" charset="77"/>
              </a:rPr>
              <a:t>Lack of time</a:t>
            </a:r>
          </a:p>
          <a:p>
            <a:pPr marL="342900" indent="-342900">
              <a:buAutoNum type="alphaLcPeriod"/>
            </a:pPr>
            <a:r>
              <a:rPr lang="en-IN" dirty="0">
                <a:solidFill>
                  <a:srgbClr val="130C04"/>
                </a:solidFill>
                <a:latin typeface="American Typewriter" panose="02090604020004020304" pitchFamily="18" charset="77"/>
              </a:rPr>
              <a:t>Lack of motivation</a:t>
            </a:r>
          </a:p>
          <a:p>
            <a:pPr marL="342900" indent="-342900">
              <a:buAutoNum type="alphaLcPeriod"/>
            </a:pPr>
            <a:r>
              <a:rPr lang="en-IN" dirty="0">
                <a:solidFill>
                  <a:srgbClr val="7030A0"/>
                </a:solidFill>
                <a:latin typeface="American Typewriter" panose="02090604020004020304" pitchFamily="18" charset="77"/>
              </a:rPr>
              <a:t>Lack of access to affordable fitness options</a:t>
            </a:r>
          </a:p>
          <a:p>
            <a:pPr marL="342900" indent="-342900">
              <a:buAutoNum type="alphaLcPeriod"/>
            </a:pPr>
            <a:endParaRPr lang="en-IN" dirty="0">
              <a:solidFill>
                <a:srgbClr val="7030A0"/>
              </a:solidFill>
              <a:latin typeface="American Typewriter" panose="02090604020004020304" pitchFamily="18" charset="77"/>
            </a:endParaRPr>
          </a:p>
          <a:p>
            <a:r>
              <a:rPr lang="en-IN" b="0" i="0" dirty="0">
                <a:solidFill>
                  <a:srgbClr val="7030A0"/>
                </a:solidFill>
                <a:effectLst/>
                <a:latin typeface="American Typewriter" panose="02090604020004020304" pitchFamily="18" charset="77"/>
              </a:rPr>
              <a:t>How important is it for you to incorporate fun activities and bonding time into your fitness routine?</a:t>
            </a:r>
          </a:p>
          <a:p>
            <a:endParaRPr lang="en-IN" dirty="0">
              <a:solidFill>
                <a:srgbClr val="7030A0"/>
              </a:solidFill>
              <a:latin typeface="American Typewriter" panose="02090604020004020304" pitchFamily="18" charset="77"/>
            </a:endParaRPr>
          </a:p>
          <a:p>
            <a:pPr marL="342900" indent="-342900">
              <a:buAutoNum type="alphaLcPeriod"/>
            </a:pPr>
            <a:r>
              <a:rPr lang="en-IN" dirty="0">
                <a:solidFill>
                  <a:srgbClr val="7030A0"/>
                </a:solidFill>
                <a:latin typeface="American Typewriter" panose="02090604020004020304" pitchFamily="18" charset="77"/>
              </a:rPr>
              <a:t>Very important</a:t>
            </a:r>
          </a:p>
          <a:p>
            <a:pPr marL="342900" indent="-342900">
              <a:buAutoNum type="alphaLcPeriod"/>
            </a:pPr>
            <a:r>
              <a:rPr lang="en-IN" dirty="0">
                <a:solidFill>
                  <a:srgbClr val="130C04"/>
                </a:solidFill>
                <a:latin typeface="American Typewriter" panose="02090604020004020304" pitchFamily="18" charset="77"/>
              </a:rPr>
              <a:t>Somewhat important </a:t>
            </a:r>
          </a:p>
          <a:p>
            <a:pPr marL="342900" indent="-342900">
              <a:buAutoNum type="alphaLcPeriod"/>
            </a:pPr>
            <a:r>
              <a:rPr lang="en-IN" dirty="0">
                <a:solidFill>
                  <a:srgbClr val="130C04"/>
                </a:solidFill>
                <a:latin typeface="American Typewriter" panose="02090604020004020304" pitchFamily="18" charset="77"/>
              </a:rPr>
              <a:t>Not important</a:t>
            </a:r>
          </a:p>
          <a:p>
            <a:pPr marL="342900" indent="-342900">
              <a:buAutoNum type="alphaLcPeriod"/>
            </a:pPr>
            <a:endParaRPr lang="en-US" dirty="0">
              <a:solidFill>
                <a:srgbClr val="7030A0"/>
              </a:solidFill>
              <a:latin typeface="American Typewriter" panose="02090604020004020304" pitchFamily="18" charset="77"/>
            </a:endParaRPr>
          </a:p>
        </p:txBody>
      </p:sp>
      <p:pic>
        <p:nvPicPr>
          <p:cNvPr id="8" name="Picture 7">
            <a:extLst>
              <a:ext uri="{FF2B5EF4-FFF2-40B4-BE49-F238E27FC236}">
                <a16:creationId xmlns:a16="http://schemas.microsoft.com/office/drawing/2014/main" id="{80103EBF-DCFB-9142-B6E5-CB08F8B17F8B}"/>
              </a:ext>
            </a:extLst>
          </p:cNvPr>
          <p:cNvPicPr>
            <a:picLocks noChangeAspect="1"/>
          </p:cNvPicPr>
          <p:nvPr/>
        </p:nvPicPr>
        <p:blipFill>
          <a:blip r:embed="rId3"/>
          <a:stretch>
            <a:fillRect/>
          </a:stretch>
        </p:blipFill>
        <p:spPr>
          <a:xfrm>
            <a:off x="9724445" y="0"/>
            <a:ext cx="2467555" cy="707667"/>
          </a:xfrm>
          <a:prstGeom prst="rect">
            <a:avLst/>
          </a:prstGeom>
        </p:spPr>
      </p:pic>
      <p:sp>
        <p:nvSpPr>
          <p:cNvPr id="2" name="TextBox 1">
            <a:extLst>
              <a:ext uri="{FF2B5EF4-FFF2-40B4-BE49-F238E27FC236}">
                <a16:creationId xmlns:a16="http://schemas.microsoft.com/office/drawing/2014/main" id="{71CB8210-9122-8E4A-B55F-F8CCA05DF971}"/>
              </a:ext>
            </a:extLst>
          </p:cNvPr>
          <p:cNvSpPr txBox="1"/>
          <p:nvPr/>
        </p:nvSpPr>
        <p:spPr>
          <a:xfrm>
            <a:off x="8310880" y="5246624"/>
            <a:ext cx="2164080" cy="646331"/>
          </a:xfrm>
          <a:prstGeom prst="rect">
            <a:avLst/>
          </a:prstGeom>
          <a:noFill/>
        </p:spPr>
        <p:txBody>
          <a:bodyPr wrap="square" rtlCol="0">
            <a:spAutoFit/>
          </a:bodyPr>
          <a:lstStyle/>
          <a:p>
            <a:r>
              <a:rPr lang="en-US" sz="3600" dirty="0">
                <a:solidFill>
                  <a:srgbClr val="7030A0"/>
                </a:solidFill>
                <a:latin typeface="American Typewriter" panose="02090604020004020304" pitchFamily="18" charset="77"/>
                <a:hlinkClick r:id="rId4">
                  <a:extLst>
                    <a:ext uri="{A12FA001-AC4F-418D-AE19-62706E023703}">
                      <ahyp:hlinkClr xmlns:ahyp="http://schemas.microsoft.com/office/drawing/2018/hyperlinkcolor" val="tx"/>
                    </a:ext>
                  </a:extLst>
                </a:hlinkClick>
              </a:rPr>
              <a:t>LINK</a:t>
            </a:r>
            <a:endParaRPr lang="en-US" sz="3600" dirty="0">
              <a:solidFill>
                <a:srgbClr val="7030A0"/>
              </a:solidFill>
              <a:latin typeface="American Typewriter" panose="02090604020004020304" pitchFamily="18" charset="77"/>
            </a:endParaRPr>
          </a:p>
        </p:txBody>
      </p:sp>
    </p:spTree>
    <p:extLst>
      <p:ext uri="{BB962C8B-B14F-4D97-AF65-F5344CB8AC3E}">
        <p14:creationId xmlns:p14="http://schemas.microsoft.com/office/powerpoint/2010/main" val="2745638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BAEC9B-F528-2840-8B02-4A56C57D814F}"/>
              </a:ext>
            </a:extLst>
          </p:cNvPr>
          <p:cNvSpPr txBox="1"/>
          <p:nvPr/>
        </p:nvSpPr>
        <p:spPr>
          <a:xfrm>
            <a:off x="310100" y="262394"/>
            <a:ext cx="5025224" cy="523220"/>
          </a:xfrm>
          <a:prstGeom prst="rect">
            <a:avLst/>
          </a:prstGeom>
          <a:noFill/>
        </p:spPr>
        <p:txBody>
          <a:bodyPr wrap="square" rtlCol="0">
            <a:spAutoFit/>
          </a:bodyPr>
          <a:lstStyle/>
          <a:p>
            <a:r>
              <a:rPr lang="en-US" sz="2800" b="1" dirty="0">
                <a:solidFill>
                  <a:srgbClr val="7030A0"/>
                </a:solidFill>
              </a:rPr>
              <a:t>Survey Results</a:t>
            </a:r>
          </a:p>
        </p:txBody>
      </p:sp>
      <p:sp>
        <p:nvSpPr>
          <p:cNvPr id="5" name="TextBox 4">
            <a:extLst>
              <a:ext uri="{FF2B5EF4-FFF2-40B4-BE49-F238E27FC236}">
                <a16:creationId xmlns:a16="http://schemas.microsoft.com/office/drawing/2014/main" id="{1364AB5F-1577-7349-A1A8-852557A672D7}"/>
              </a:ext>
            </a:extLst>
          </p:cNvPr>
          <p:cNvSpPr txBox="1"/>
          <p:nvPr/>
        </p:nvSpPr>
        <p:spPr>
          <a:xfrm>
            <a:off x="381662" y="1033670"/>
            <a:ext cx="6861977" cy="3970318"/>
          </a:xfrm>
          <a:prstGeom prst="rect">
            <a:avLst/>
          </a:prstGeom>
          <a:noFill/>
        </p:spPr>
        <p:txBody>
          <a:bodyPr wrap="square" rtlCol="0">
            <a:spAutoFit/>
          </a:bodyPr>
          <a:lstStyle/>
          <a:p>
            <a:r>
              <a:rPr lang="en-IN" b="0" i="0" dirty="0">
                <a:solidFill>
                  <a:srgbClr val="7030A0"/>
                </a:solidFill>
                <a:effectLst/>
                <a:latin typeface="Google Sans"/>
              </a:rPr>
              <a:t>How familiar are you with yoga and its benefits?</a:t>
            </a:r>
          </a:p>
          <a:p>
            <a:endParaRPr lang="en-IN" dirty="0">
              <a:solidFill>
                <a:srgbClr val="7030A0"/>
              </a:solidFill>
              <a:latin typeface="Google Sans"/>
            </a:endParaRPr>
          </a:p>
          <a:p>
            <a:pPr marL="342900" indent="-342900">
              <a:buAutoNum type="alphaLcPeriod"/>
            </a:pPr>
            <a:r>
              <a:rPr lang="en-IN" dirty="0">
                <a:solidFill>
                  <a:srgbClr val="130C04"/>
                </a:solidFill>
                <a:latin typeface="Google Sans"/>
              </a:rPr>
              <a:t>Very familiar</a:t>
            </a:r>
          </a:p>
          <a:p>
            <a:pPr marL="342900" indent="-342900">
              <a:buAutoNum type="alphaLcPeriod"/>
            </a:pPr>
            <a:r>
              <a:rPr lang="en-IN" dirty="0">
                <a:solidFill>
                  <a:srgbClr val="7030A0"/>
                </a:solidFill>
                <a:latin typeface="Google Sans"/>
              </a:rPr>
              <a:t>Somewhat familiar</a:t>
            </a:r>
          </a:p>
          <a:p>
            <a:pPr marL="342900" indent="-342900">
              <a:buAutoNum type="alphaLcPeriod"/>
            </a:pPr>
            <a:r>
              <a:rPr lang="en-IN" dirty="0">
                <a:solidFill>
                  <a:srgbClr val="130C04"/>
                </a:solidFill>
                <a:latin typeface="Google Sans"/>
              </a:rPr>
              <a:t>Not familiar</a:t>
            </a:r>
          </a:p>
          <a:p>
            <a:pPr marL="342900" indent="-342900">
              <a:buAutoNum type="alphaLcPeriod"/>
            </a:pPr>
            <a:endParaRPr lang="en-IN" dirty="0">
              <a:solidFill>
                <a:srgbClr val="130C04"/>
              </a:solidFill>
              <a:latin typeface="Google Sans"/>
            </a:endParaRPr>
          </a:p>
          <a:p>
            <a:r>
              <a:rPr lang="en-IN" b="0" i="0" dirty="0">
                <a:solidFill>
                  <a:srgbClr val="7030A0"/>
                </a:solidFill>
                <a:effectLst/>
                <a:latin typeface="Google Sans"/>
              </a:rPr>
              <a:t>What is your biggest concern about joining a traditional gym or fitness class?</a:t>
            </a:r>
          </a:p>
          <a:p>
            <a:endParaRPr lang="en-IN" dirty="0">
              <a:solidFill>
                <a:srgbClr val="7030A0"/>
              </a:solidFill>
              <a:latin typeface="Google Sans"/>
            </a:endParaRPr>
          </a:p>
          <a:p>
            <a:pPr marL="342900" indent="-342900">
              <a:buAutoNum type="alphaLcPeriod"/>
            </a:pPr>
            <a:r>
              <a:rPr lang="en-IN" dirty="0">
                <a:solidFill>
                  <a:srgbClr val="7030A0"/>
                </a:solidFill>
                <a:latin typeface="Google Sans"/>
              </a:rPr>
              <a:t>Cost</a:t>
            </a:r>
          </a:p>
          <a:p>
            <a:pPr marL="342900" indent="-342900">
              <a:buAutoNum type="alphaLcPeriod"/>
            </a:pPr>
            <a:r>
              <a:rPr lang="en-IN" dirty="0">
                <a:solidFill>
                  <a:srgbClr val="130C04"/>
                </a:solidFill>
                <a:latin typeface="Google Sans"/>
              </a:rPr>
              <a:t>Intimidation factor</a:t>
            </a:r>
          </a:p>
          <a:p>
            <a:pPr marL="342900" indent="-342900">
              <a:buAutoNum type="alphaLcPeriod"/>
            </a:pPr>
            <a:r>
              <a:rPr lang="en-IN" dirty="0">
                <a:solidFill>
                  <a:srgbClr val="130C04"/>
                </a:solidFill>
                <a:latin typeface="Google Sans"/>
              </a:rPr>
              <a:t>Lack of flexibility</a:t>
            </a:r>
          </a:p>
          <a:p>
            <a:pPr marL="342900" indent="-342900">
              <a:buAutoNum type="alphaLcPeriod"/>
            </a:pPr>
            <a:endParaRPr lang="en-IN" dirty="0">
              <a:solidFill>
                <a:srgbClr val="130C04"/>
              </a:solidFill>
              <a:latin typeface="Google Sans"/>
            </a:endParaRPr>
          </a:p>
          <a:p>
            <a:r>
              <a:rPr lang="en-IN" b="0" i="0" dirty="0">
                <a:solidFill>
                  <a:srgbClr val="7030A0"/>
                </a:solidFill>
                <a:effectLst/>
                <a:latin typeface="Google Sans"/>
              </a:rPr>
              <a:t>How likely are you to join a fitness program specifically designed for mid-aged women in India?</a:t>
            </a:r>
          </a:p>
          <a:p>
            <a:endParaRPr lang="en-IN" dirty="0">
              <a:solidFill>
                <a:srgbClr val="7030A0"/>
              </a:solidFill>
              <a:latin typeface="Google Sans"/>
            </a:endParaRPr>
          </a:p>
          <a:p>
            <a:pPr marL="342900" indent="-342900">
              <a:buAutoNum type="arabicPeriod"/>
            </a:pPr>
            <a:r>
              <a:rPr lang="en-IN" b="0" i="0" dirty="0">
                <a:solidFill>
                  <a:srgbClr val="130C04"/>
                </a:solidFill>
                <a:effectLst/>
                <a:latin typeface="Google Sans"/>
              </a:rPr>
              <a:t> Very likely</a:t>
            </a:r>
          </a:p>
          <a:p>
            <a:pPr marL="342900" indent="-342900">
              <a:buAutoNum type="arabicPeriod"/>
            </a:pPr>
            <a:r>
              <a:rPr lang="en-IN" b="0" i="0" dirty="0">
                <a:solidFill>
                  <a:srgbClr val="130C04"/>
                </a:solidFill>
                <a:effectLst/>
                <a:latin typeface="Google Sans"/>
              </a:rPr>
              <a:t> </a:t>
            </a:r>
            <a:r>
              <a:rPr lang="en-IN" b="0" i="0" dirty="0">
                <a:solidFill>
                  <a:srgbClr val="7030A0"/>
                </a:solidFill>
                <a:effectLst/>
                <a:latin typeface="Google Sans"/>
              </a:rPr>
              <a:t>Somewhat likely</a:t>
            </a:r>
          </a:p>
          <a:p>
            <a:pPr marL="342900" indent="-342900">
              <a:buAutoNum type="arabicPeriod"/>
            </a:pPr>
            <a:r>
              <a:rPr lang="en-IN" b="0" i="0" dirty="0">
                <a:solidFill>
                  <a:srgbClr val="130C04"/>
                </a:solidFill>
                <a:effectLst/>
                <a:latin typeface="Google Sans"/>
              </a:rPr>
              <a:t> Not likely</a:t>
            </a:r>
            <a:endParaRPr lang="en-US" dirty="0">
              <a:solidFill>
                <a:srgbClr val="130C04"/>
              </a:solidFill>
            </a:endParaRPr>
          </a:p>
        </p:txBody>
      </p:sp>
      <p:pic>
        <p:nvPicPr>
          <p:cNvPr id="9" name="Picture 8">
            <a:extLst>
              <a:ext uri="{FF2B5EF4-FFF2-40B4-BE49-F238E27FC236}">
                <a16:creationId xmlns:a16="http://schemas.microsoft.com/office/drawing/2014/main" id="{BCAE584E-E295-F34E-A935-B611FDB30234}"/>
              </a:ext>
            </a:extLst>
          </p:cNvPr>
          <p:cNvPicPr>
            <a:picLocks noChangeAspect="1"/>
          </p:cNvPicPr>
          <p:nvPr/>
        </p:nvPicPr>
        <p:blipFill>
          <a:blip r:embed="rId2"/>
          <a:stretch>
            <a:fillRect/>
          </a:stretch>
        </p:blipFill>
        <p:spPr>
          <a:xfrm>
            <a:off x="9724445" y="0"/>
            <a:ext cx="2467555" cy="707667"/>
          </a:xfrm>
          <a:prstGeom prst="rect">
            <a:avLst/>
          </a:prstGeom>
        </p:spPr>
      </p:pic>
      <p:graphicFrame>
        <p:nvGraphicFramePr>
          <p:cNvPr id="10" name="Chart 9">
            <a:extLst>
              <a:ext uri="{FF2B5EF4-FFF2-40B4-BE49-F238E27FC236}">
                <a16:creationId xmlns:a16="http://schemas.microsoft.com/office/drawing/2014/main" id="{1E0ED988-FEAA-524F-9B85-813420717E78}"/>
              </a:ext>
            </a:extLst>
          </p:cNvPr>
          <p:cNvGraphicFramePr/>
          <p:nvPr>
            <p:extLst>
              <p:ext uri="{D42A27DB-BD31-4B8C-83A1-F6EECF244321}">
                <p14:modId xmlns:p14="http://schemas.microsoft.com/office/powerpoint/2010/main" val="3988145818"/>
              </p:ext>
            </p:extLst>
          </p:nvPr>
        </p:nvGraphicFramePr>
        <p:xfrm>
          <a:off x="7307249" y="3451649"/>
          <a:ext cx="3816628" cy="28823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EBDCB2D8-39A2-C746-B628-496F2C401580}"/>
              </a:ext>
            </a:extLst>
          </p:cNvPr>
          <p:cNvGraphicFramePr/>
          <p:nvPr>
            <p:extLst>
              <p:ext uri="{D42A27DB-BD31-4B8C-83A1-F6EECF244321}">
                <p14:modId xmlns:p14="http://schemas.microsoft.com/office/powerpoint/2010/main" val="2392625242"/>
              </p:ext>
            </p:extLst>
          </p:nvPr>
        </p:nvGraphicFramePr>
        <p:xfrm>
          <a:off x="2822712" y="4111681"/>
          <a:ext cx="4357314" cy="24839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2DDED48D-7EEF-1342-BB1C-E3FB9B1F00C2}"/>
              </a:ext>
            </a:extLst>
          </p:cNvPr>
          <p:cNvGraphicFramePr/>
          <p:nvPr>
            <p:extLst>
              <p:ext uri="{D42A27DB-BD31-4B8C-83A1-F6EECF244321}">
                <p14:modId xmlns:p14="http://schemas.microsoft.com/office/powerpoint/2010/main" val="683243641"/>
              </p:ext>
            </p:extLst>
          </p:nvPr>
        </p:nvGraphicFramePr>
        <p:xfrm>
          <a:off x="5783249" y="663934"/>
          <a:ext cx="4744278" cy="2663687"/>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8268B99D-73FD-C645-B10E-634DB61E70F1}"/>
              </a:ext>
            </a:extLst>
          </p:cNvPr>
          <p:cNvSpPr txBox="1"/>
          <p:nvPr/>
        </p:nvSpPr>
        <p:spPr>
          <a:xfrm>
            <a:off x="733507" y="5445854"/>
            <a:ext cx="1737360" cy="707886"/>
          </a:xfrm>
          <a:prstGeom prst="rect">
            <a:avLst/>
          </a:prstGeom>
          <a:noFill/>
        </p:spPr>
        <p:txBody>
          <a:bodyPr wrap="square" rtlCol="0">
            <a:spAutoFit/>
          </a:bodyPr>
          <a:lstStyle/>
          <a:p>
            <a:r>
              <a:rPr lang="en-US" sz="4000" dirty="0">
                <a:solidFill>
                  <a:srgbClr val="7030A0"/>
                </a:solidFill>
                <a:latin typeface="American Typewriter" panose="02090604020004020304" pitchFamily="18" charset="77"/>
                <a:hlinkClick r:id="rId6">
                  <a:extLst>
                    <a:ext uri="{A12FA001-AC4F-418D-AE19-62706E023703}">
                      <ahyp:hlinkClr xmlns:ahyp="http://schemas.microsoft.com/office/drawing/2018/hyperlinkcolor" val="tx"/>
                    </a:ext>
                  </a:extLst>
                </a:hlinkClick>
              </a:rPr>
              <a:t>LINK</a:t>
            </a:r>
            <a:endParaRPr lang="en-US" sz="4000" dirty="0">
              <a:solidFill>
                <a:srgbClr val="7030A0"/>
              </a:solidFill>
              <a:latin typeface="American Typewriter" panose="02090604020004020304" pitchFamily="18" charset="77"/>
            </a:endParaRPr>
          </a:p>
        </p:txBody>
      </p:sp>
    </p:spTree>
    <p:extLst>
      <p:ext uri="{BB962C8B-B14F-4D97-AF65-F5344CB8AC3E}">
        <p14:creationId xmlns:p14="http://schemas.microsoft.com/office/powerpoint/2010/main" val="305400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445A5E10-C7F4-234F-B606-00EBA7080493}"/>
              </a:ext>
            </a:extLst>
          </p:cNvPr>
          <p:cNvSpPr/>
          <p:nvPr/>
        </p:nvSpPr>
        <p:spPr>
          <a:xfrm>
            <a:off x="6543650" y="714143"/>
            <a:ext cx="4591710" cy="5727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3E6D3C19-A5D0-6840-86CB-50EF96B5D12F}"/>
              </a:ext>
            </a:extLst>
          </p:cNvPr>
          <p:cNvGrpSpPr/>
          <p:nvPr/>
        </p:nvGrpSpPr>
        <p:grpSpPr>
          <a:xfrm>
            <a:off x="166702" y="537100"/>
            <a:ext cx="5481650" cy="5481650"/>
            <a:chOff x="1069175" y="0"/>
            <a:chExt cx="5481650" cy="5481650"/>
          </a:xfrm>
        </p:grpSpPr>
        <p:sp>
          <p:nvSpPr>
            <p:cNvPr id="6" name="Oval 5">
              <a:extLst>
                <a:ext uri="{FF2B5EF4-FFF2-40B4-BE49-F238E27FC236}">
                  <a16:creationId xmlns:a16="http://schemas.microsoft.com/office/drawing/2014/main" id="{E84836FC-B284-9249-9193-2532A59F1949}"/>
                </a:ext>
              </a:extLst>
            </p:cNvPr>
            <p:cNvSpPr/>
            <p:nvPr/>
          </p:nvSpPr>
          <p:spPr>
            <a:xfrm>
              <a:off x="1069175" y="0"/>
              <a:ext cx="5481650" cy="5481650"/>
            </a:xfrm>
            <a:prstGeom prst="ellipse">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Oval 4">
              <a:extLst>
                <a:ext uri="{FF2B5EF4-FFF2-40B4-BE49-F238E27FC236}">
                  <a16:creationId xmlns:a16="http://schemas.microsoft.com/office/drawing/2014/main" id="{E1C4F3C5-4494-5844-B929-BB0999C4F4EC}"/>
                </a:ext>
              </a:extLst>
            </p:cNvPr>
            <p:cNvSpPr txBox="1"/>
            <p:nvPr/>
          </p:nvSpPr>
          <p:spPr>
            <a:xfrm>
              <a:off x="2852081" y="274082"/>
              <a:ext cx="1915836" cy="82224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dirty="0">
                  <a:latin typeface="Calibri" panose="020F0502020204030204"/>
                  <a:ea typeface="+mn-ea"/>
                  <a:cs typeface="+mn-cs"/>
                </a:rPr>
                <a:t>TAM</a:t>
              </a:r>
            </a:p>
          </p:txBody>
        </p:sp>
      </p:grpSp>
      <p:grpSp>
        <p:nvGrpSpPr>
          <p:cNvPr id="2" name="Group 1">
            <a:extLst>
              <a:ext uri="{FF2B5EF4-FFF2-40B4-BE49-F238E27FC236}">
                <a16:creationId xmlns:a16="http://schemas.microsoft.com/office/drawing/2014/main" id="{2DA26ABE-9339-ED4F-BB04-07250B8B399B}"/>
              </a:ext>
            </a:extLst>
          </p:cNvPr>
          <p:cNvGrpSpPr/>
          <p:nvPr/>
        </p:nvGrpSpPr>
        <p:grpSpPr>
          <a:xfrm>
            <a:off x="814596" y="1973554"/>
            <a:ext cx="4111237" cy="4111237"/>
            <a:chOff x="1754381" y="1370412"/>
            <a:chExt cx="4111237" cy="4111237"/>
          </a:xfrm>
        </p:grpSpPr>
        <p:sp>
          <p:nvSpPr>
            <p:cNvPr id="3" name="Oval 2">
              <a:extLst>
                <a:ext uri="{FF2B5EF4-FFF2-40B4-BE49-F238E27FC236}">
                  <a16:creationId xmlns:a16="http://schemas.microsoft.com/office/drawing/2014/main" id="{405B3DAF-9013-344F-97C5-F23F05071A0F}"/>
                </a:ext>
              </a:extLst>
            </p:cNvPr>
            <p:cNvSpPr/>
            <p:nvPr/>
          </p:nvSpPr>
          <p:spPr>
            <a:xfrm>
              <a:off x="1754381" y="1370412"/>
              <a:ext cx="4111237" cy="4111237"/>
            </a:xfrm>
            <a:prstGeom prst="ellipse">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Oval 4">
              <a:extLst>
                <a:ext uri="{FF2B5EF4-FFF2-40B4-BE49-F238E27FC236}">
                  <a16:creationId xmlns:a16="http://schemas.microsoft.com/office/drawing/2014/main" id="{52071E0A-662D-F94D-BD3F-364AAD933C4A}"/>
                </a:ext>
              </a:extLst>
            </p:cNvPr>
            <p:cNvSpPr txBox="1"/>
            <p:nvPr/>
          </p:nvSpPr>
          <p:spPr>
            <a:xfrm>
              <a:off x="2852081" y="1627364"/>
              <a:ext cx="1915836" cy="7708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a:latin typeface="Calibri" panose="020F0502020204030204"/>
                  <a:ea typeface="+mn-ea"/>
                  <a:cs typeface="+mn-cs"/>
                </a:rPr>
                <a:t>SAM</a:t>
              </a:r>
              <a:endParaRPr lang="en-IN" sz="2700" kern="1200" dirty="0">
                <a:latin typeface="Calibri" panose="020F0502020204030204"/>
                <a:ea typeface="+mn-ea"/>
                <a:cs typeface="+mn-cs"/>
              </a:endParaRPr>
            </a:p>
          </p:txBody>
        </p:sp>
      </p:grpSp>
      <p:grpSp>
        <p:nvGrpSpPr>
          <p:cNvPr id="8" name="Group 7">
            <a:extLst>
              <a:ext uri="{FF2B5EF4-FFF2-40B4-BE49-F238E27FC236}">
                <a16:creationId xmlns:a16="http://schemas.microsoft.com/office/drawing/2014/main" id="{46E646FC-53C6-2D4C-A56D-6789C7462C2A}"/>
              </a:ext>
            </a:extLst>
          </p:cNvPr>
          <p:cNvGrpSpPr/>
          <p:nvPr/>
        </p:nvGrpSpPr>
        <p:grpSpPr>
          <a:xfrm>
            <a:off x="1619029" y="3287613"/>
            <a:ext cx="2740825" cy="2740825"/>
            <a:chOff x="-666971" y="3969850"/>
            <a:chExt cx="2740825" cy="2740825"/>
          </a:xfrm>
        </p:grpSpPr>
        <p:sp>
          <p:nvSpPr>
            <p:cNvPr id="9" name="Oval 8">
              <a:extLst>
                <a:ext uri="{FF2B5EF4-FFF2-40B4-BE49-F238E27FC236}">
                  <a16:creationId xmlns:a16="http://schemas.microsoft.com/office/drawing/2014/main" id="{AADA533D-3C85-884C-86EC-965636CBCBB7}"/>
                </a:ext>
              </a:extLst>
            </p:cNvPr>
            <p:cNvSpPr/>
            <p:nvPr/>
          </p:nvSpPr>
          <p:spPr>
            <a:xfrm>
              <a:off x="-666971" y="3969850"/>
              <a:ext cx="2740825" cy="2740825"/>
            </a:xfrm>
            <a:prstGeom prst="ellipse">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Oval 4">
              <a:extLst>
                <a:ext uri="{FF2B5EF4-FFF2-40B4-BE49-F238E27FC236}">
                  <a16:creationId xmlns:a16="http://schemas.microsoft.com/office/drawing/2014/main" id="{BF26200B-3A90-FD4A-889E-13FFD756936F}"/>
                </a:ext>
              </a:extLst>
            </p:cNvPr>
            <p:cNvSpPr txBox="1"/>
            <p:nvPr/>
          </p:nvSpPr>
          <p:spPr>
            <a:xfrm>
              <a:off x="-265587" y="4645366"/>
              <a:ext cx="1938055" cy="13704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dirty="0">
                  <a:latin typeface="Calibri" panose="020F0502020204030204"/>
                  <a:ea typeface="+mn-ea"/>
                  <a:cs typeface="+mn-cs"/>
                </a:rPr>
                <a:t>SOM</a:t>
              </a:r>
            </a:p>
          </p:txBody>
        </p:sp>
      </p:grpSp>
      <p:sp>
        <p:nvSpPr>
          <p:cNvPr id="11" name="TextBox 10">
            <a:extLst>
              <a:ext uri="{FF2B5EF4-FFF2-40B4-BE49-F238E27FC236}">
                <a16:creationId xmlns:a16="http://schemas.microsoft.com/office/drawing/2014/main" id="{FF3CC1EB-9180-0D45-A1CE-4D08529DF5DC}"/>
              </a:ext>
            </a:extLst>
          </p:cNvPr>
          <p:cNvSpPr txBox="1"/>
          <p:nvPr/>
        </p:nvSpPr>
        <p:spPr>
          <a:xfrm>
            <a:off x="6746050" y="714143"/>
            <a:ext cx="4302125" cy="6078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1200" b="1" dirty="0">
              <a:solidFill>
                <a:srgbClr val="7030A0"/>
              </a:solidFill>
              <a:latin typeface="American Typewriter" panose="02090604020004020304" pitchFamily="18" charset="77"/>
              <a:ea typeface="+mn-lt"/>
              <a:cs typeface="+mn-lt"/>
            </a:endParaRPr>
          </a:p>
          <a:p>
            <a:r>
              <a:rPr lang="en-GB" sz="1200" b="1" dirty="0">
                <a:solidFill>
                  <a:srgbClr val="7030A0"/>
                </a:solidFill>
                <a:latin typeface="American Typewriter" panose="02090604020004020304" pitchFamily="18" charset="77"/>
                <a:ea typeface="+mn-lt"/>
                <a:cs typeface="+mn-lt"/>
              </a:rPr>
              <a:t>TAM (Total Addressable Market):</a:t>
            </a:r>
            <a:endParaRPr lang="en-US" sz="1200" dirty="0">
              <a:solidFill>
                <a:srgbClr val="7030A0"/>
              </a:solidFill>
              <a:latin typeface="American Typewriter" panose="02090604020004020304" pitchFamily="18" charset="77"/>
              <a:cs typeface="Calibri"/>
            </a:endParaRPr>
          </a:p>
          <a:p>
            <a:pPr marL="285750" indent="-285750">
              <a:buFont typeface="Arial"/>
              <a:buChar char="•"/>
            </a:pPr>
            <a:endParaRPr lang="en-GB" sz="1200" dirty="0">
              <a:latin typeface="American Typewriter" panose="02090604020004020304" pitchFamily="18" charset="77"/>
              <a:ea typeface="+mn-lt"/>
              <a:cs typeface="+mn-lt"/>
            </a:endParaRPr>
          </a:p>
          <a:p>
            <a:pPr marL="285750" indent="-285750">
              <a:buFont typeface="Arial"/>
              <a:buChar char="•"/>
            </a:pPr>
            <a:r>
              <a:rPr lang="en-GB" sz="1200" dirty="0">
                <a:latin typeface="American Typewriter" panose="02090604020004020304" pitchFamily="18" charset="77"/>
                <a:ea typeface="+mn-lt"/>
                <a:cs typeface="+mn-lt"/>
              </a:rPr>
              <a:t>TAM represents the total market demand.</a:t>
            </a:r>
            <a:endParaRPr lang="en-GB" sz="1200" dirty="0">
              <a:latin typeface="American Typewriter" panose="02090604020004020304" pitchFamily="18" charset="77"/>
              <a:cs typeface="Calibri"/>
            </a:endParaRPr>
          </a:p>
          <a:p>
            <a:pPr marL="285750" indent="-285750">
              <a:buFont typeface="Arial"/>
              <a:buChar char="•"/>
            </a:pPr>
            <a:r>
              <a:rPr lang="en-GB" sz="1200" dirty="0">
                <a:latin typeface="American Typewriter" panose="02090604020004020304" pitchFamily="18" charset="77"/>
                <a:ea typeface="+mn-lt"/>
                <a:cs typeface="+mn-lt"/>
              </a:rPr>
              <a:t>In India, there are approximately 50 million mid-aged women.</a:t>
            </a:r>
            <a:endParaRPr lang="en-GB" sz="1200" dirty="0">
              <a:latin typeface="American Typewriter" panose="02090604020004020304" pitchFamily="18" charset="77"/>
              <a:cs typeface="Calibri"/>
            </a:endParaRPr>
          </a:p>
          <a:p>
            <a:pPr marL="285750" indent="-285750">
              <a:buFont typeface="Arial"/>
              <a:buChar char="•"/>
            </a:pPr>
            <a:r>
              <a:rPr lang="en-GB" sz="1200" dirty="0">
                <a:latin typeface="American Typewriter" panose="02090604020004020304" pitchFamily="18" charset="77"/>
                <a:ea typeface="+mn-lt"/>
                <a:cs typeface="+mn-lt"/>
              </a:rPr>
              <a:t>This is the overall market potential for fitness, happiness, and bonding services.</a:t>
            </a:r>
            <a:endParaRPr lang="en-GB" sz="1200" dirty="0">
              <a:latin typeface="American Typewriter" panose="02090604020004020304" pitchFamily="18" charset="77"/>
              <a:cs typeface="Calibri"/>
            </a:endParaRPr>
          </a:p>
          <a:p>
            <a:endParaRPr lang="en-GB" sz="1200" b="1" dirty="0">
              <a:latin typeface="American Typewriter" panose="02090604020004020304" pitchFamily="18" charset="77"/>
              <a:ea typeface="+mn-lt"/>
              <a:cs typeface="+mn-lt"/>
            </a:endParaRPr>
          </a:p>
          <a:p>
            <a:r>
              <a:rPr lang="en-GB" sz="1200" b="1" dirty="0">
                <a:solidFill>
                  <a:srgbClr val="7030A0"/>
                </a:solidFill>
                <a:latin typeface="American Typewriter" panose="02090604020004020304" pitchFamily="18" charset="77"/>
                <a:ea typeface="+mn-lt"/>
                <a:cs typeface="+mn-lt"/>
              </a:rPr>
              <a:t>SAM (Serviceable Addressable Market):</a:t>
            </a:r>
            <a:endParaRPr lang="en-GB" sz="1200" dirty="0">
              <a:solidFill>
                <a:srgbClr val="7030A0"/>
              </a:solidFill>
              <a:latin typeface="American Typewriter" panose="02090604020004020304" pitchFamily="18" charset="77"/>
              <a:cs typeface="Calibri"/>
            </a:endParaRPr>
          </a:p>
          <a:p>
            <a:pPr marL="285750" indent="-285750">
              <a:buFont typeface="Arial"/>
              <a:buChar char="•"/>
            </a:pPr>
            <a:endParaRPr lang="en-GB" sz="1200" dirty="0">
              <a:latin typeface="American Typewriter" panose="02090604020004020304" pitchFamily="18" charset="77"/>
              <a:ea typeface="+mn-lt"/>
              <a:cs typeface="+mn-lt"/>
            </a:endParaRPr>
          </a:p>
          <a:p>
            <a:pPr marL="285750" indent="-285750">
              <a:buFont typeface="Arial"/>
              <a:buChar char="•"/>
            </a:pPr>
            <a:r>
              <a:rPr lang="en-GB" sz="1200" dirty="0">
                <a:latin typeface="American Typewriter" panose="02090604020004020304" pitchFamily="18" charset="77"/>
                <a:ea typeface="+mn-lt"/>
                <a:cs typeface="+mn-lt"/>
              </a:rPr>
              <a:t>SAM is the portion of TAM you can realistically target.</a:t>
            </a:r>
            <a:endParaRPr lang="en-GB" sz="1200" dirty="0">
              <a:latin typeface="American Typewriter" panose="02090604020004020304" pitchFamily="18" charset="77"/>
              <a:cs typeface="Calibri"/>
            </a:endParaRPr>
          </a:p>
          <a:p>
            <a:pPr marL="285750" indent="-285750">
              <a:buFont typeface="Arial"/>
              <a:buChar char="•"/>
            </a:pPr>
            <a:r>
              <a:rPr lang="en-GB" sz="1200" dirty="0">
                <a:latin typeface="American Typewriter" panose="02090604020004020304" pitchFamily="18" charset="77"/>
                <a:ea typeface="+mn-lt"/>
                <a:cs typeface="+mn-lt"/>
              </a:rPr>
              <a:t>We are focusing on urban areas with higher income and fitness awareness.</a:t>
            </a:r>
            <a:endParaRPr lang="en-GB" sz="1200" dirty="0">
              <a:latin typeface="American Typewriter" panose="02090604020004020304" pitchFamily="18" charset="77"/>
              <a:cs typeface="Calibri"/>
            </a:endParaRPr>
          </a:p>
          <a:p>
            <a:pPr marL="285750" indent="-285750">
              <a:buFont typeface="Arial"/>
              <a:buChar char="•"/>
            </a:pPr>
            <a:r>
              <a:rPr lang="en-GB" sz="1200" dirty="0">
                <a:latin typeface="American Typewriter" panose="02090604020004020304" pitchFamily="18" charset="77"/>
                <a:ea typeface="+mn-lt"/>
                <a:cs typeface="+mn-lt"/>
              </a:rPr>
              <a:t>Roughly 20% of the TAM falls into our SAM.</a:t>
            </a:r>
            <a:endParaRPr lang="en-GB" sz="1200" dirty="0">
              <a:latin typeface="American Typewriter" panose="02090604020004020304" pitchFamily="18" charset="77"/>
              <a:cs typeface="Calibri"/>
            </a:endParaRPr>
          </a:p>
          <a:p>
            <a:pPr marL="285750" indent="-285750">
              <a:buFont typeface="Arial"/>
              <a:buChar char="•"/>
            </a:pPr>
            <a:r>
              <a:rPr lang="en-GB" sz="1200" dirty="0">
                <a:latin typeface="American Typewriter" panose="02090604020004020304" pitchFamily="18" charset="77"/>
                <a:ea typeface="+mn-lt"/>
                <a:cs typeface="+mn-lt"/>
              </a:rPr>
              <a:t>This means our SAM consists of 10 million mid-aged urban women.</a:t>
            </a:r>
            <a:endParaRPr lang="en-GB" sz="1200" dirty="0">
              <a:latin typeface="American Typewriter" panose="02090604020004020304" pitchFamily="18" charset="77"/>
              <a:cs typeface="Calibri"/>
            </a:endParaRPr>
          </a:p>
          <a:p>
            <a:endParaRPr lang="en-GB" sz="1200" b="1" dirty="0">
              <a:latin typeface="American Typewriter" panose="02090604020004020304" pitchFamily="18" charset="77"/>
              <a:ea typeface="+mn-lt"/>
              <a:cs typeface="+mn-lt"/>
            </a:endParaRPr>
          </a:p>
          <a:p>
            <a:endParaRPr lang="en-GB" sz="1200" b="1" dirty="0">
              <a:solidFill>
                <a:srgbClr val="7030A0"/>
              </a:solidFill>
              <a:latin typeface="American Typewriter" panose="02090604020004020304" pitchFamily="18" charset="77"/>
              <a:ea typeface="+mn-lt"/>
              <a:cs typeface="+mn-lt"/>
            </a:endParaRPr>
          </a:p>
          <a:p>
            <a:r>
              <a:rPr lang="en-GB" sz="1200" b="1" dirty="0">
                <a:solidFill>
                  <a:srgbClr val="7030A0"/>
                </a:solidFill>
                <a:latin typeface="American Typewriter" panose="02090604020004020304" pitchFamily="18" charset="77"/>
                <a:ea typeface="+mn-lt"/>
                <a:cs typeface="+mn-lt"/>
              </a:rPr>
              <a:t>SOM (Serviceable Obtainable Market):</a:t>
            </a:r>
            <a:endParaRPr lang="en-GB" sz="1200" dirty="0">
              <a:solidFill>
                <a:srgbClr val="7030A0"/>
              </a:solidFill>
              <a:latin typeface="American Typewriter" panose="02090604020004020304" pitchFamily="18" charset="77"/>
              <a:cs typeface="Calibri"/>
            </a:endParaRPr>
          </a:p>
          <a:p>
            <a:pPr marL="285750" indent="-285750">
              <a:buFont typeface="Arial"/>
              <a:buChar char="•"/>
            </a:pPr>
            <a:endParaRPr lang="en-GB" sz="1200" dirty="0">
              <a:latin typeface="American Typewriter" panose="02090604020004020304" pitchFamily="18" charset="77"/>
              <a:ea typeface="+mn-lt"/>
              <a:cs typeface="+mn-lt"/>
            </a:endParaRPr>
          </a:p>
          <a:p>
            <a:pPr marL="285750" indent="-285750">
              <a:buFont typeface="Arial"/>
              <a:buChar char="•"/>
            </a:pPr>
            <a:r>
              <a:rPr lang="en-GB" sz="1200" dirty="0">
                <a:latin typeface="American Typewriter" panose="02090604020004020304" pitchFamily="18" charset="77"/>
                <a:ea typeface="+mn-lt"/>
                <a:cs typeface="+mn-lt"/>
              </a:rPr>
              <a:t>SOM is the market share we can capture within our SAM.</a:t>
            </a:r>
            <a:endParaRPr lang="en-GB" sz="1200" dirty="0">
              <a:latin typeface="American Typewriter" panose="02090604020004020304" pitchFamily="18" charset="77"/>
              <a:cs typeface="Calibri"/>
            </a:endParaRPr>
          </a:p>
          <a:p>
            <a:pPr marL="285750" indent="-285750">
              <a:buFont typeface="Arial"/>
              <a:buChar char="•"/>
            </a:pPr>
            <a:r>
              <a:rPr lang="en-GB" sz="1200" dirty="0">
                <a:latin typeface="American Typewriter" panose="02090604020004020304" pitchFamily="18" charset="77"/>
                <a:ea typeface="+mn-lt"/>
                <a:cs typeface="+mn-lt"/>
              </a:rPr>
              <a:t>Market research indicates 30% of urban mid-aged women in India use fitness services.</a:t>
            </a:r>
            <a:endParaRPr lang="en-GB" sz="1200" dirty="0">
              <a:latin typeface="American Typewriter" panose="02090604020004020304" pitchFamily="18" charset="77"/>
              <a:cs typeface="Calibri"/>
            </a:endParaRPr>
          </a:p>
          <a:p>
            <a:pPr marL="285750" indent="-285750">
              <a:buFont typeface="Arial"/>
              <a:buChar char="•"/>
            </a:pPr>
            <a:r>
              <a:rPr lang="en-GB" sz="1200" dirty="0">
                <a:latin typeface="American Typewriter" panose="02090604020004020304" pitchFamily="18" charset="77"/>
                <a:ea typeface="+mn-lt"/>
                <a:cs typeface="+mn-lt"/>
              </a:rPr>
              <a:t>Therefore, our SOM estimate is 3 million potential customers.</a:t>
            </a:r>
            <a:endParaRPr lang="en-GB" sz="1200" dirty="0">
              <a:latin typeface="American Typewriter" panose="02090604020004020304" pitchFamily="18" charset="77"/>
              <a:cs typeface="Calibri"/>
            </a:endParaRPr>
          </a:p>
          <a:p>
            <a:pPr marL="285750" indent="-285750">
              <a:buFont typeface="Arial"/>
              <a:buChar char="•"/>
            </a:pPr>
            <a:r>
              <a:rPr lang="en-GB" sz="1200" dirty="0">
                <a:latin typeface="American Typewriter" panose="02090604020004020304" pitchFamily="18" charset="77"/>
                <a:ea typeface="+mn-lt"/>
                <a:cs typeface="+mn-lt"/>
              </a:rPr>
              <a:t>This is our immediate, achievable target market.</a:t>
            </a:r>
            <a:endParaRPr lang="en-GB" sz="1200" dirty="0">
              <a:latin typeface="American Typewriter" panose="02090604020004020304" pitchFamily="18" charset="77"/>
              <a:cs typeface="Calibri"/>
            </a:endParaRPr>
          </a:p>
          <a:p>
            <a:endParaRPr lang="en-GB" sz="1600" b="1" dirty="0">
              <a:cs typeface="Calibri"/>
            </a:endParaRPr>
          </a:p>
          <a:p>
            <a:br>
              <a:rPr lang="en-US" sz="1100" dirty="0"/>
            </a:br>
            <a:endParaRPr lang="en-US" dirty="0"/>
          </a:p>
        </p:txBody>
      </p:sp>
      <p:cxnSp>
        <p:nvCxnSpPr>
          <p:cNvPr id="13" name="Straight Arrow Connector 12">
            <a:extLst>
              <a:ext uri="{FF2B5EF4-FFF2-40B4-BE49-F238E27FC236}">
                <a16:creationId xmlns:a16="http://schemas.microsoft.com/office/drawing/2014/main" id="{32A9C175-C1F9-6F4E-A50E-EB6D6B9E008E}"/>
              </a:ext>
            </a:extLst>
          </p:cNvPr>
          <p:cNvCxnSpPr/>
          <p:nvPr/>
        </p:nvCxnSpPr>
        <p:spPr>
          <a:xfrm>
            <a:off x="3458817" y="1222305"/>
            <a:ext cx="2934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4AA15E-B8BD-2D45-A7D4-829C64433475}"/>
              </a:ext>
            </a:extLst>
          </p:cNvPr>
          <p:cNvCxnSpPr/>
          <p:nvPr/>
        </p:nvCxnSpPr>
        <p:spPr>
          <a:xfrm>
            <a:off x="3267986" y="2615934"/>
            <a:ext cx="3124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2DB634-C166-AB4D-AE4B-903B04AC6839}"/>
              </a:ext>
            </a:extLst>
          </p:cNvPr>
          <p:cNvCxnSpPr>
            <a:cxnSpLocks/>
          </p:cNvCxnSpPr>
          <p:nvPr/>
        </p:nvCxnSpPr>
        <p:spPr>
          <a:xfrm flipV="1">
            <a:off x="3490349" y="4500438"/>
            <a:ext cx="3053301" cy="5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648B1F9-358A-F74C-BA4C-32E237A4B97D}"/>
              </a:ext>
            </a:extLst>
          </p:cNvPr>
          <p:cNvPicPr>
            <a:picLocks noChangeAspect="1"/>
          </p:cNvPicPr>
          <p:nvPr/>
        </p:nvPicPr>
        <p:blipFill>
          <a:blip r:embed="rId2"/>
          <a:stretch>
            <a:fillRect/>
          </a:stretch>
        </p:blipFill>
        <p:spPr>
          <a:xfrm>
            <a:off x="9724445" y="0"/>
            <a:ext cx="2467555" cy="707667"/>
          </a:xfrm>
          <a:prstGeom prst="rect">
            <a:avLst/>
          </a:prstGeom>
        </p:spPr>
      </p:pic>
      <p:sp>
        <p:nvSpPr>
          <p:cNvPr id="14" name="TextBox 13">
            <a:extLst>
              <a:ext uri="{FF2B5EF4-FFF2-40B4-BE49-F238E27FC236}">
                <a16:creationId xmlns:a16="http://schemas.microsoft.com/office/drawing/2014/main" id="{3294BA82-DF52-4D4B-B1B9-EE627FACC907}"/>
              </a:ext>
            </a:extLst>
          </p:cNvPr>
          <p:cNvSpPr txBox="1"/>
          <p:nvPr/>
        </p:nvSpPr>
        <p:spPr>
          <a:xfrm>
            <a:off x="4359854" y="89051"/>
            <a:ext cx="3119120" cy="523220"/>
          </a:xfrm>
          <a:prstGeom prst="rect">
            <a:avLst/>
          </a:prstGeom>
          <a:noFill/>
        </p:spPr>
        <p:txBody>
          <a:bodyPr wrap="square" rtlCol="0">
            <a:spAutoFit/>
          </a:bodyPr>
          <a:lstStyle/>
          <a:p>
            <a:r>
              <a:rPr lang="en-US" sz="2800" b="1" dirty="0">
                <a:solidFill>
                  <a:srgbClr val="7030A0"/>
                </a:solidFill>
                <a:latin typeface="American Typewriter" panose="02090604020004020304" pitchFamily="18" charset="77"/>
              </a:rPr>
              <a:t>MARKET SIZE</a:t>
            </a:r>
          </a:p>
        </p:txBody>
      </p:sp>
      <p:sp>
        <p:nvSpPr>
          <p:cNvPr id="16" name="TextBox 15">
            <a:extLst>
              <a:ext uri="{FF2B5EF4-FFF2-40B4-BE49-F238E27FC236}">
                <a16:creationId xmlns:a16="http://schemas.microsoft.com/office/drawing/2014/main" id="{C0E768E4-CD56-744B-95BD-DA9999F0DA10}"/>
              </a:ext>
            </a:extLst>
          </p:cNvPr>
          <p:cNvSpPr txBox="1"/>
          <p:nvPr/>
        </p:nvSpPr>
        <p:spPr>
          <a:xfrm>
            <a:off x="5197050" y="6069232"/>
            <a:ext cx="2895600" cy="646331"/>
          </a:xfrm>
          <a:prstGeom prst="rect">
            <a:avLst/>
          </a:prstGeom>
          <a:noFill/>
        </p:spPr>
        <p:txBody>
          <a:bodyPr wrap="square" rtlCol="0">
            <a:spAutoFit/>
          </a:bodyPr>
          <a:lstStyle/>
          <a:p>
            <a:r>
              <a:rPr lang="en-US" sz="3600" b="1" dirty="0">
                <a:solidFill>
                  <a:srgbClr val="7030A0"/>
                </a:solidFill>
                <a:latin typeface="American Typewriter" panose="02090604020004020304" pitchFamily="18" charset="77"/>
                <a:hlinkClick r:id="rId3">
                  <a:extLst>
                    <a:ext uri="{A12FA001-AC4F-418D-AE19-62706E023703}">
                      <ahyp:hlinkClr xmlns:ahyp="http://schemas.microsoft.com/office/drawing/2018/hyperlinkcolor" val="tx"/>
                    </a:ext>
                  </a:extLst>
                </a:hlinkClick>
              </a:rPr>
              <a:t>LINK</a:t>
            </a:r>
            <a:endParaRPr lang="en-US" sz="3600" b="1" dirty="0">
              <a:solidFill>
                <a:srgbClr val="7030A0"/>
              </a:solidFill>
              <a:latin typeface="American Typewriter" panose="02090604020004020304" pitchFamily="18" charset="77"/>
            </a:endParaRPr>
          </a:p>
        </p:txBody>
      </p:sp>
    </p:spTree>
    <p:extLst>
      <p:ext uri="{BB962C8B-B14F-4D97-AF65-F5344CB8AC3E}">
        <p14:creationId xmlns:p14="http://schemas.microsoft.com/office/powerpoint/2010/main" val="411213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D32064D-14E7-6B42-94A0-A4BEE2DD8647}"/>
              </a:ext>
            </a:extLst>
          </p:cNvPr>
          <p:cNvSpPr/>
          <p:nvPr/>
        </p:nvSpPr>
        <p:spPr>
          <a:xfrm>
            <a:off x="5224007" y="302358"/>
            <a:ext cx="6774511" cy="64960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11C70B65-4220-DD48-A5F2-F300BD20E704}"/>
              </a:ext>
            </a:extLst>
          </p:cNvPr>
          <p:cNvSpPr txBox="1"/>
          <p:nvPr/>
        </p:nvSpPr>
        <p:spPr>
          <a:xfrm>
            <a:off x="5788548" y="659958"/>
            <a:ext cx="6138409" cy="6555641"/>
          </a:xfrm>
          <a:prstGeom prst="rect">
            <a:avLst/>
          </a:prstGeom>
          <a:noFill/>
        </p:spPr>
        <p:txBody>
          <a:bodyPr wrap="square" rtlCol="0">
            <a:spAutoFit/>
          </a:bodyPr>
          <a:lstStyle/>
          <a:p>
            <a:pPr defTabSz="1371579"/>
            <a:r>
              <a:rPr lang="en-US" sz="2000" b="1" dirty="0">
                <a:solidFill>
                  <a:srgbClr val="7030A0"/>
                </a:solidFill>
                <a:latin typeface="American Typewriter" panose="02090604020004020304" pitchFamily="18" charset="77"/>
              </a:rPr>
              <a:t>Goals</a:t>
            </a:r>
          </a:p>
          <a:p>
            <a:pPr marL="285750" indent="-285750" defTabSz="1371579">
              <a:buFont typeface="Arial"/>
              <a:buChar char="•"/>
            </a:pPr>
            <a:endParaRPr lang="en-US" dirty="0">
              <a:solidFill>
                <a:srgbClr val="130C04"/>
              </a:solidFill>
              <a:latin typeface="American Typewriter" panose="02090604020004020304" pitchFamily="18" charset="77"/>
              <a:ea typeface="+mn-lt"/>
              <a:cs typeface="+mn-lt"/>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Improve overall fitness and health.</a:t>
            </a:r>
            <a:endParaRPr lang="en-US" dirty="0">
              <a:solidFill>
                <a:srgbClr val="130C04"/>
              </a:solidFill>
              <a:latin typeface="American Typewriter" panose="02090604020004020304" pitchFamily="18" charset="77"/>
              <a:cs typeface="Calibri"/>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Find enjoyable workouts to relieve stress.</a:t>
            </a:r>
            <a:endParaRPr lang="en-US" dirty="0">
              <a:solidFill>
                <a:srgbClr val="130C04"/>
              </a:solidFill>
              <a:latin typeface="American Typewriter" panose="02090604020004020304" pitchFamily="18" charset="77"/>
              <a:cs typeface="Calibri"/>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Connect with like-minded women in her community.</a:t>
            </a:r>
            <a:endParaRPr lang="en-US" dirty="0">
              <a:solidFill>
                <a:srgbClr val="130C04"/>
              </a:solidFill>
              <a:latin typeface="American Typewriter" panose="02090604020004020304" pitchFamily="18" charset="77"/>
              <a:cs typeface="Calibri"/>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Boost self-confidence and body positivity.</a:t>
            </a:r>
            <a:endParaRPr lang="en-US" dirty="0">
              <a:solidFill>
                <a:srgbClr val="130C04"/>
              </a:solidFill>
              <a:latin typeface="American Typewriter" panose="02090604020004020304" pitchFamily="18" charset="77"/>
              <a:cs typeface="Calibri"/>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Achieve a better work-life balance.</a:t>
            </a:r>
          </a:p>
          <a:p>
            <a:pPr marL="285750" indent="-285750" defTabSz="1371579">
              <a:buFont typeface="Arial"/>
              <a:buChar char="•"/>
            </a:pPr>
            <a:endParaRPr lang="en-US" dirty="0">
              <a:solidFill>
                <a:srgbClr val="130C04"/>
              </a:solidFill>
              <a:latin typeface="American Typewriter" panose="02090604020004020304" pitchFamily="18" charset="77"/>
              <a:ea typeface="+mn-lt"/>
              <a:cs typeface="+mn-lt"/>
            </a:endParaRPr>
          </a:p>
          <a:p>
            <a:pPr marL="285750" indent="-285750" defTabSz="1371579">
              <a:buFont typeface="Arial"/>
              <a:buChar char="•"/>
            </a:pPr>
            <a:endParaRPr lang="en-US" dirty="0">
              <a:solidFill>
                <a:srgbClr val="130C04"/>
              </a:solidFill>
              <a:ea typeface="+mn-lt"/>
              <a:cs typeface="+mn-lt"/>
            </a:endParaRPr>
          </a:p>
          <a:p>
            <a:pPr defTabSz="1371579"/>
            <a:r>
              <a:rPr lang="en-US" sz="2000" b="1" dirty="0">
                <a:solidFill>
                  <a:srgbClr val="7030A0"/>
                </a:solidFill>
                <a:latin typeface="American Typewriter" panose="02090604020004020304" pitchFamily="18" charset="77"/>
              </a:rPr>
              <a:t>Frustrations</a:t>
            </a:r>
          </a:p>
          <a:p>
            <a:pPr marL="285750" indent="-285750" defTabSz="1371579">
              <a:buFont typeface="Arial"/>
              <a:buChar char="•"/>
            </a:pPr>
            <a:endParaRPr lang="en-US" dirty="0">
              <a:solidFill>
                <a:srgbClr val="130C04"/>
              </a:solidFill>
              <a:latin typeface="American Typewriter" panose="02090604020004020304" pitchFamily="18" charset="77"/>
              <a:ea typeface="+mn-lt"/>
              <a:cs typeface="+mn-lt"/>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Limited time for fitness due to a demanding job.</a:t>
            </a:r>
            <a:endParaRPr lang="en-US" dirty="0">
              <a:solidFill>
                <a:srgbClr val="130C04"/>
              </a:solidFill>
              <a:latin typeface="American Typewriter" panose="02090604020004020304" pitchFamily="18" charset="77"/>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Struggles to stay motivated to exercise regularly.</a:t>
            </a:r>
            <a:endParaRPr lang="en-US" dirty="0">
              <a:solidFill>
                <a:srgbClr val="130C04"/>
              </a:solidFill>
              <a:latin typeface="American Typewriter" panose="02090604020004020304" pitchFamily="18" charset="77"/>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Feels isolated and disconnected from social activities.</a:t>
            </a:r>
            <a:endParaRPr lang="en-US" dirty="0">
              <a:solidFill>
                <a:srgbClr val="130C04"/>
              </a:solidFill>
              <a:latin typeface="American Typewriter" panose="02090604020004020304" pitchFamily="18" charset="77"/>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Concerned about her physical appearance and self-esteem.</a:t>
            </a:r>
            <a:endParaRPr lang="en-US" dirty="0">
              <a:solidFill>
                <a:srgbClr val="130C04"/>
              </a:solidFill>
              <a:latin typeface="American Typewriter" panose="02090604020004020304" pitchFamily="18" charset="77"/>
            </a:endParaRPr>
          </a:p>
          <a:p>
            <a:pPr marL="285750" indent="-285750" defTabSz="1371579">
              <a:buFont typeface="Arial"/>
              <a:buChar char="•"/>
            </a:pPr>
            <a:r>
              <a:rPr lang="en-US" dirty="0">
                <a:solidFill>
                  <a:srgbClr val="130C04"/>
                </a:solidFill>
                <a:latin typeface="American Typewriter" panose="02090604020004020304" pitchFamily="18" charset="77"/>
                <a:ea typeface="+mn-lt"/>
                <a:cs typeface="+mn-lt"/>
              </a:rPr>
              <a:t>Unable to find fitness programs tailored to her age group.</a:t>
            </a:r>
          </a:p>
          <a:p>
            <a:pPr marL="285750" indent="-285750" defTabSz="1371579">
              <a:buFont typeface="Arial"/>
              <a:buChar char="•"/>
            </a:pPr>
            <a:endParaRPr lang="en-US" dirty="0">
              <a:solidFill>
                <a:srgbClr val="130C04"/>
              </a:solidFill>
              <a:ea typeface="+mn-lt"/>
              <a:cs typeface="+mn-lt"/>
            </a:endParaRPr>
          </a:p>
          <a:p>
            <a:pPr defTabSz="1371579"/>
            <a:r>
              <a:rPr lang="en-US" sz="2000" b="1" dirty="0">
                <a:solidFill>
                  <a:srgbClr val="7030A0"/>
                </a:solidFill>
                <a:latin typeface="American Typewriter" panose="02090604020004020304" pitchFamily="18" charset="77"/>
              </a:rPr>
              <a:t>Bio</a:t>
            </a:r>
          </a:p>
          <a:p>
            <a:pPr defTabSz="1371579"/>
            <a:endParaRPr lang="en-US" dirty="0">
              <a:solidFill>
                <a:srgbClr val="130C04"/>
              </a:solidFill>
              <a:latin typeface="American Typewriter" panose="02090604020004020304" pitchFamily="18" charset="77"/>
            </a:endParaRPr>
          </a:p>
          <a:p>
            <a:pPr defTabSz="1371579"/>
            <a:r>
              <a:rPr lang="en-US" sz="1200" dirty="0">
                <a:solidFill>
                  <a:srgbClr val="130C04"/>
                </a:solidFill>
                <a:latin typeface="American Typewriter" panose="02090604020004020304" pitchFamily="18" charset="77"/>
                <a:ea typeface="+mn-lt"/>
                <a:cs typeface="+mn-lt"/>
              </a:rPr>
              <a:t>Aarti Sharma, 45, is a marketing manager residing in Mumbai, India. She is a dedicated professional, married with two teenagers, and often finds herself overwhelmed with her work and family responsibilities. Aarti has always been health-conscious but has struggled to find the time and motivation to maintain a consistent fitness routine. She feels isolated due to her busy lifestyle and is looking for a fitness solution that not only improves her physical health but also brings happiness and opportunities for social bonding. Aarti is determined to boost her self-confidence and find a better balance between her career and personal well-being.</a:t>
            </a:r>
            <a:endParaRPr lang="en-US" sz="1200" dirty="0">
              <a:solidFill>
                <a:srgbClr val="130C04"/>
              </a:solidFill>
              <a:latin typeface="American Typewriter" panose="02090604020004020304" pitchFamily="18" charset="77"/>
            </a:endParaRPr>
          </a:p>
          <a:p>
            <a:pPr defTabSz="1371579"/>
            <a:endParaRPr lang="en-US" dirty="0">
              <a:solidFill>
                <a:srgbClr val="130C04"/>
              </a:solidFill>
              <a:cs typeface="Calibri"/>
            </a:endParaRPr>
          </a:p>
          <a:p>
            <a:endParaRPr lang="en-US" dirty="0"/>
          </a:p>
        </p:txBody>
      </p:sp>
      <p:sp>
        <p:nvSpPr>
          <p:cNvPr id="6" name="TextBox 5">
            <a:extLst>
              <a:ext uri="{FF2B5EF4-FFF2-40B4-BE49-F238E27FC236}">
                <a16:creationId xmlns:a16="http://schemas.microsoft.com/office/drawing/2014/main" id="{51F62C1F-EE57-C346-8255-B150E0C8FFED}"/>
              </a:ext>
            </a:extLst>
          </p:cNvPr>
          <p:cNvSpPr txBox="1"/>
          <p:nvPr/>
        </p:nvSpPr>
        <p:spPr>
          <a:xfrm>
            <a:off x="166978" y="95415"/>
            <a:ext cx="3856382" cy="400110"/>
          </a:xfrm>
          <a:prstGeom prst="rect">
            <a:avLst/>
          </a:prstGeom>
          <a:noFill/>
        </p:spPr>
        <p:txBody>
          <a:bodyPr wrap="square" rtlCol="0">
            <a:spAutoFit/>
          </a:bodyPr>
          <a:lstStyle/>
          <a:p>
            <a:r>
              <a:rPr lang="en-US" sz="2000" b="1" dirty="0">
                <a:solidFill>
                  <a:srgbClr val="7030A0"/>
                </a:solidFill>
                <a:latin typeface="American Typewriter" panose="02090604020004020304" pitchFamily="18" charset="77"/>
              </a:rPr>
              <a:t>CUSTOMER PERSONA</a:t>
            </a:r>
          </a:p>
        </p:txBody>
      </p:sp>
      <p:pic>
        <p:nvPicPr>
          <p:cNvPr id="9" name="Picture 8">
            <a:extLst>
              <a:ext uri="{FF2B5EF4-FFF2-40B4-BE49-F238E27FC236}">
                <a16:creationId xmlns:a16="http://schemas.microsoft.com/office/drawing/2014/main" id="{E6C5E285-5E03-CE4B-B937-190407BE8CFA}"/>
              </a:ext>
            </a:extLst>
          </p:cNvPr>
          <p:cNvPicPr>
            <a:picLocks noChangeAspect="1"/>
          </p:cNvPicPr>
          <p:nvPr/>
        </p:nvPicPr>
        <p:blipFill>
          <a:blip r:embed="rId2"/>
          <a:stretch>
            <a:fillRect/>
          </a:stretch>
        </p:blipFill>
        <p:spPr>
          <a:xfrm>
            <a:off x="540689" y="580445"/>
            <a:ext cx="3856383" cy="3999506"/>
          </a:xfrm>
          <a:prstGeom prst="rect">
            <a:avLst/>
          </a:prstGeom>
        </p:spPr>
      </p:pic>
      <p:sp>
        <p:nvSpPr>
          <p:cNvPr id="10" name="TextBox 9">
            <a:extLst>
              <a:ext uri="{FF2B5EF4-FFF2-40B4-BE49-F238E27FC236}">
                <a16:creationId xmlns:a16="http://schemas.microsoft.com/office/drawing/2014/main" id="{12119419-3C96-854C-9C83-DA92C4993EC3}"/>
              </a:ext>
            </a:extLst>
          </p:cNvPr>
          <p:cNvSpPr txBox="1"/>
          <p:nvPr/>
        </p:nvSpPr>
        <p:spPr>
          <a:xfrm>
            <a:off x="477078" y="4961614"/>
            <a:ext cx="3331597"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7030A0"/>
                </a:solidFill>
                <a:latin typeface="American Typewriter" panose="02090604020004020304" pitchFamily="18" charset="77"/>
              </a:rPr>
              <a:t>AARTI SHARMA</a:t>
            </a:r>
          </a:p>
          <a:p>
            <a:pPr marL="171450" indent="-171450">
              <a:buFont typeface="Arial" panose="020B0604020202020204" pitchFamily="34" charset="0"/>
              <a:buChar char="•"/>
            </a:pPr>
            <a:endParaRPr lang="en-US" sz="1200" dirty="0">
              <a:solidFill>
                <a:srgbClr val="7030A0"/>
              </a:solidFill>
              <a:latin typeface="American Typewriter" panose="02090604020004020304" pitchFamily="18" charset="77"/>
            </a:endParaRPr>
          </a:p>
          <a:p>
            <a:pPr marL="171450" indent="-171450">
              <a:buFont typeface="Arial" panose="020B0604020202020204" pitchFamily="34" charset="0"/>
              <a:buChar char="•"/>
            </a:pPr>
            <a:r>
              <a:rPr lang="en-US" sz="1200" dirty="0">
                <a:solidFill>
                  <a:srgbClr val="7030A0"/>
                </a:solidFill>
                <a:latin typeface="American Typewriter" panose="02090604020004020304" pitchFamily="18" charset="77"/>
              </a:rPr>
              <a:t>AGE : 37</a:t>
            </a:r>
          </a:p>
          <a:p>
            <a:pPr marL="171450" indent="-171450">
              <a:buFont typeface="Arial" panose="020B0604020202020204" pitchFamily="34" charset="0"/>
              <a:buChar char="•"/>
            </a:pPr>
            <a:endParaRPr lang="en-US" sz="1200" dirty="0">
              <a:solidFill>
                <a:srgbClr val="7030A0"/>
              </a:solidFill>
              <a:latin typeface="American Typewriter" panose="02090604020004020304" pitchFamily="18" charset="77"/>
            </a:endParaRPr>
          </a:p>
          <a:p>
            <a:pPr marL="171450" indent="-171450">
              <a:buFont typeface="Arial" panose="020B0604020202020204" pitchFamily="34" charset="0"/>
              <a:buChar char="•"/>
            </a:pPr>
            <a:r>
              <a:rPr lang="en-US" sz="1200" dirty="0">
                <a:solidFill>
                  <a:srgbClr val="7030A0"/>
                </a:solidFill>
                <a:latin typeface="American Typewriter" panose="02090604020004020304" pitchFamily="18" charset="77"/>
              </a:rPr>
              <a:t>OCCUPATION : PRODUCT MANAGER</a:t>
            </a:r>
          </a:p>
          <a:p>
            <a:pPr marL="171450" indent="-171450">
              <a:buFont typeface="Arial" panose="020B0604020202020204" pitchFamily="34" charset="0"/>
              <a:buChar char="•"/>
            </a:pPr>
            <a:endParaRPr lang="en-US" sz="1200" dirty="0">
              <a:solidFill>
                <a:srgbClr val="7030A0"/>
              </a:solidFill>
              <a:latin typeface="American Typewriter" panose="02090604020004020304" pitchFamily="18" charset="77"/>
            </a:endParaRPr>
          </a:p>
          <a:p>
            <a:pPr marL="171450" indent="-171450">
              <a:buFont typeface="Arial" panose="020B0604020202020204" pitchFamily="34" charset="0"/>
              <a:buChar char="•"/>
            </a:pPr>
            <a:r>
              <a:rPr lang="en-US" sz="1200" dirty="0">
                <a:solidFill>
                  <a:srgbClr val="7030A0"/>
                </a:solidFill>
                <a:latin typeface="American Typewriter" panose="02090604020004020304" pitchFamily="18" charset="77"/>
              </a:rPr>
              <a:t>LOCATION : URBAN INDIA</a:t>
            </a:r>
          </a:p>
        </p:txBody>
      </p:sp>
      <p:pic>
        <p:nvPicPr>
          <p:cNvPr id="11" name="Picture 10">
            <a:extLst>
              <a:ext uri="{FF2B5EF4-FFF2-40B4-BE49-F238E27FC236}">
                <a16:creationId xmlns:a16="http://schemas.microsoft.com/office/drawing/2014/main" id="{53C3C550-2465-B648-B6CD-B6C9841F18E7}"/>
              </a:ext>
            </a:extLst>
          </p:cNvPr>
          <p:cNvPicPr>
            <a:picLocks noChangeAspect="1"/>
          </p:cNvPicPr>
          <p:nvPr/>
        </p:nvPicPr>
        <p:blipFill>
          <a:blip r:embed="rId3"/>
          <a:stretch>
            <a:fillRect/>
          </a:stretch>
        </p:blipFill>
        <p:spPr>
          <a:xfrm>
            <a:off x="9724445" y="0"/>
            <a:ext cx="2467555" cy="707667"/>
          </a:xfrm>
          <a:prstGeom prst="rect">
            <a:avLst/>
          </a:prstGeom>
        </p:spPr>
      </p:pic>
    </p:spTree>
    <p:extLst>
      <p:ext uri="{BB962C8B-B14F-4D97-AF65-F5344CB8AC3E}">
        <p14:creationId xmlns:p14="http://schemas.microsoft.com/office/powerpoint/2010/main" val="319884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AC46AB17-E1F1-8E42-9AD8-85AAAC7B8FAC}"/>
              </a:ext>
            </a:extLst>
          </p:cNvPr>
          <p:cNvSpPr/>
          <p:nvPr/>
        </p:nvSpPr>
        <p:spPr>
          <a:xfrm>
            <a:off x="6850545" y="1670864"/>
            <a:ext cx="4762832" cy="43732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F8FC2E10-89A6-2A4C-86E9-51BD0E56C323}"/>
              </a:ext>
            </a:extLst>
          </p:cNvPr>
          <p:cNvSpPr/>
          <p:nvPr/>
        </p:nvSpPr>
        <p:spPr>
          <a:xfrm>
            <a:off x="190831" y="1855988"/>
            <a:ext cx="5589767" cy="40597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7B7CDCAA-ACDA-264A-80D7-C14A1E6621A1}"/>
              </a:ext>
            </a:extLst>
          </p:cNvPr>
          <p:cNvSpPr txBox="1"/>
          <p:nvPr/>
        </p:nvSpPr>
        <p:spPr>
          <a:xfrm>
            <a:off x="294197" y="174929"/>
            <a:ext cx="5335325" cy="461665"/>
          </a:xfrm>
          <a:prstGeom prst="rect">
            <a:avLst/>
          </a:prstGeom>
          <a:noFill/>
        </p:spPr>
        <p:txBody>
          <a:bodyPr wrap="square" rtlCol="0">
            <a:spAutoFit/>
          </a:bodyPr>
          <a:lstStyle/>
          <a:p>
            <a:r>
              <a:rPr lang="en-US" sz="2400" b="1" dirty="0">
                <a:solidFill>
                  <a:srgbClr val="7030A0"/>
                </a:solidFill>
              </a:rPr>
              <a:t>VALUE PROPOSITION CANVAS</a:t>
            </a:r>
          </a:p>
        </p:txBody>
      </p:sp>
      <p:sp>
        <p:nvSpPr>
          <p:cNvPr id="3" name="TextBox 2">
            <a:extLst>
              <a:ext uri="{FF2B5EF4-FFF2-40B4-BE49-F238E27FC236}">
                <a16:creationId xmlns:a16="http://schemas.microsoft.com/office/drawing/2014/main" id="{841055E3-6A22-804C-A5CC-BC23EB59C1B2}"/>
              </a:ext>
            </a:extLst>
          </p:cNvPr>
          <p:cNvSpPr txBox="1"/>
          <p:nvPr/>
        </p:nvSpPr>
        <p:spPr>
          <a:xfrm>
            <a:off x="9962983" y="2869452"/>
            <a:ext cx="1757240" cy="1815882"/>
          </a:xfrm>
          <a:prstGeom prst="rect">
            <a:avLst/>
          </a:prstGeom>
          <a:noFill/>
        </p:spPr>
        <p:txBody>
          <a:bodyPr wrap="square" rtlCol="0">
            <a:spAutoFit/>
          </a:bodyPr>
          <a:lstStyle/>
          <a:p>
            <a:pPr algn="l">
              <a:buFont typeface="Arial" panose="020B0604020202020204" pitchFamily="34" charset="0"/>
              <a:buChar char="•"/>
            </a:pPr>
            <a:endParaRPr lang="en-US" dirty="0">
              <a:solidFill>
                <a:srgbClr val="7030A0"/>
              </a:solidFill>
            </a:endParaRPr>
          </a:p>
          <a:p>
            <a:pPr algn="l"/>
            <a:r>
              <a:rPr lang="en-US" sz="1050" b="1" dirty="0">
                <a:solidFill>
                  <a:srgbClr val="7030A0"/>
                </a:solidFill>
                <a:latin typeface="American Typewriter" panose="02090604020004020304" pitchFamily="18" charset="77"/>
              </a:rPr>
              <a:t>CUSTOMER JOBS :</a:t>
            </a:r>
            <a:br>
              <a:rPr lang="en-US" sz="1050" dirty="0">
                <a:solidFill>
                  <a:srgbClr val="7030A0"/>
                </a:solidFill>
                <a:latin typeface="American Typewriter" panose="02090604020004020304" pitchFamily="18" charset="77"/>
              </a:rPr>
            </a:br>
            <a:endParaRPr lang="en-US" sz="1050" dirty="0">
              <a:solidFill>
                <a:srgbClr val="7030A0"/>
              </a:solidFill>
              <a:latin typeface="American Typewriter" panose="02090604020004020304" pitchFamily="18" charset="77"/>
            </a:endParaRPr>
          </a:p>
          <a:p>
            <a:pPr algn="l"/>
            <a:r>
              <a:rPr lang="en-IN" sz="1050" b="0" i="0" dirty="0">
                <a:effectLst/>
                <a:latin typeface="American Typewriter" panose="02090604020004020304" pitchFamily="18" charset="77"/>
              </a:rPr>
              <a:t>Seek holistic wellness and fitness solutions.</a:t>
            </a:r>
          </a:p>
          <a:p>
            <a:pPr algn="l"/>
            <a:endParaRPr lang="en-IN" sz="1050" b="0" i="0" dirty="0">
              <a:effectLst/>
              <a:latin typeface="American Typewriter" panose="02090604020004020304" pitchFamily="18" charset="77"/>
            </a:endParaRPr>
          </a:p>
          <a:p>
            <a:pPr algn="l"/>
            <a:r>
              <a:rPr lang="en-IN" sz="1050" b="0" i="0" dirty="0">
                <a:effectLst/>
                <a:latin typeface="American Typewriter" panose="02090604020004020304" pitchFamily="18" charset="77"/>
              </a:rPr>
              <a:t>Crave joyful activities fostering happiness and community bonding.</a:t>
            </a:r>
          </a:p>
          <a:p>
            <a:endParaRPr lang="en-US" dirty="0">
              <a:solidFill>
                <a:srgbClr val="7030A0"/>
              </a:solidFill>
            </a:endParaRPr>
          </a:p>
        </p:txBody>
      </p:sp>
      <p:sp>
        <p:nvSpPr>
          <p:cNvPr id="4" name="TextBox 3">
            <a:extLst>
              <a:ext uri="{FF2B5EF4-FFF2-40B4-BE49-F238E27FC236}">
                <a16:creationId xmlns:a16="http://schemas.microsoft.com/office/drawing/2014/main" id="{762C6C10-B2F4-EB45-B2A8-75B705EFA51F}"/>
              </a:ext>
            </a:extLst>
          </p:cNvPr>
          <p:cNvSpPr txBox="1"/>
          <p:nvPr/>
        </p:nvSpPr>
        <p:spPr>
          <a:xfrm>
            <a:off x="7608901" y="3661832"/>
            <a:ext cx="1623060" cy="1977464"/>
          </a:xfrm>
          <a:prstGeom prst="rect">
            <a:avLst/>
          </a:prstGeom>
          <a:noFill/>
        </p:spPr>
        <p:txBody>
          <a:bodyPr wrap="square" rtlCol="0">
            <a:spAutoFit/>
          </a:bodyPr>
          <a:lstStyle/>
          <a:p>
            <a:pPr algn="l">
              <a:buFont typeface="Arial" panose="020B0604020202020204" pitchFamily="34" charset="0"/>
              <a:buChar char="•"/>
            </a:pPr>
            <a:endParaRPr lang="en-US" dirty="0">
              <a:solidFill>
                <a:srgbClr val="7030A0"/>
              </a:solidFill>
            </a:endParaRPr>
          </a:p>
          <a:p>
            <a:pPr algn="l"/>
            <a:r>
              <a:rPr lang="en-US" sz="1050" b="1" dirty="0">
                <a:solidFill>
                  <a:srgbClr val="7030A0"/>
                </a:solidFill>
                <a:latin typeface="American Typewriter" panose="02090604020004020304" pitchFamily="18" charset="77"/>
              </a:rPr>
              <a:t>PAINS :</a:t>
            </a:r>
            <a:br>
              <a:rPr lang="en-US" sz="1050" dirty="0">
                <a:solidFill>
                  <a:srgbClr val="7030A0"/>
                </a:solidFill>
                <a:latin typeface="American Typewriter" panose="02090604020004020304" pitchFamily="18" charset="77"/>
              </a:rPr>
            </a:br>
            <a:endParaRPr lang="en-US" sz="1050" dirty="0">
              <a:solidFill>
                <a:srgbClr val="7030A0"/>
              </a:solidFill>
              <a:latin typeface="American Typewriter" panose="02090604020004020304" pitchFamily="18" charset="77"/>
            </a:endParaRPr>
          </a:p>
          <a:p>
            <a:pPr algn="l"/>
            <a:r>
              <a:rPr lang="en-IN" sz="1050" b="0" i="0" dirty="0">
                <a:effectLst/>
                <a:latin typeface="American Typewriter" panose="02090604020004020304" pitchFamily="18" charset="77"/>
              </a:rPr>
              <a:t>Limited fitness options catering to holistic well-being.</a:t>
            </a:r>
          </a:p>
          <a:p>
            <a:pPr algn="l">
              <a:buFont typeface="Arial" panose="020B0604020202020204" pitchFamily="34" charset="0"/>
              <a:buChar char="•"/>
            </a:pPr>
            <a:endParaRPr lang="en-IN" sz="1050" b="0" i="0" dirty="0">
              <a:effectLst/>
              <a:latin typeface="American Typewriter" panose="02090604020004020304" pitchFamily="18" charset="77"/>
            </a:endParaRPr>
          </a:p>
          <a:p>
            <a:pPr algn="l"/>
            <a:r>
              <a:rPr lang="en-IN" sz="1050" b="0" i="0" dirty="0">
                <a:effectLst/>
                <a:latin typeface="American Typewriter" panose="02090604020004020304" pitchFamily="18" charset="77"/>
              </a:rPr>
              <a:t>Lack of personalized fitness guidance and community support.</a:t>
            </a:r>
          </a:p>
          <a:p>
            <a:endParaRPr lang="en-US" dirty="0">
              <a:solidFill>
                <a:srgbClr val="7030A0"/>
              </a:solidFill>
            </a:endParaRPr>
          </a:p>
        </p:txBody>
      </p:sp>
      <p:sp>
        <p:nvSpPr>
          <p:cNvPr id="5" name="TextBox 4">
            <a:extLst>
              <a:ext uri="{FF2B5EF4-FFF2-40B4-BE49-F238E27FC236}">
                <a16:creationId xmlns:a16="http://schemas.microsoft.com/office/drawing/2014/main" id="{1A55ABF7-2836-904D-BEC2-6D7531862126}"/>
              </a:ext>
            </a:extLst>
          </p:cNvPr>
          <p:cNvSpPr txBox="1"/>
          <p:nvPr/>
        </p:nvSpPr>
        <p:spPr>
          <a:xfrm>
            <a:off x="3085106" y="4129754"/>
            <a:ext cx="2170706" cy="1815882"/>
          </a:xfrm>
          <a:prstGeom prst="rect">
            <a:avLst/>
          </a:prstGeom>
          <a:noFill/>
        </p:spPr>
        <p:txBody>
          <a:bodyPr wrap="square" rtlCol="0">
            <a:spAutoFit/>
          </a:bodyPr>
          <a:lstStyle/>
          <a:p>
            <a:pPr algn="l">
              <a:buFont typeface="Arial" panose="020B0604020202020204" pitchFamily="34" charset="0"/>
              <a:buChar char="•"/>
            </a:pPr>
            <a:endParaRPr lang="en-US" dirty="0">
              <a:solidFill>
                <a:srgbClr val="7030A0"/>
              </a:solidFill>
              <a:latin typeface="American Typewriter" panose="02090604020004020304" pitchFamily="18" charset="77"/>
            </a:endParaRPr>
          </a:p>
          <a:p>
            <a:pPr algn="l"/>
            <a:r>
              <a:rPr lang="en-US" sz="1050" b="1" dirty="0">
                <a:solidFill>
                  <a:srgbClr val="7030A0"/>
                </a:solidFill>
                <a:latin typeface="American Typewriter" panose="02090604020004020304" pitchFamily="18" charset="77"/>
              </a:rPr>
              <a:t>PAIN RELIEVERS :</a:t>
            </a:r>
            <a:br>
              <a:rPr lang="en-US" sz="1050" dirty="0">
                <a:solidFill>
                  <a:srgbClr val="7030A0"/>
                </a:solidFill>
                <a:latin typeface="American Typewriter" panose="02090604020004020304" pitchFamily="18" charset="77"/>
              </a:rPr>
            </a:br>
            <a:endParaRPr lang="en-US" sz="1050" dirty="0">
              <a:solidFill>
                <a:srgbClr val="7030A0"/>
              </a:solidFill>
              <a:latin typeface="American Typewriter" panose="02090604020004020304" pitchFamily="18" charset="77"/>
            </a:endParaRPr>
          </a:p>
          <a:p>
            <a:pPr algn="l"/>
            <a:r>
              <a:rPr lang="en-IN" sz="1050" b="0" i="0" dirty="0">
                <a:effectLst/>
                <a:latin typeface="American Typewriter" panose="02090604020004020304" pitchFamily="18" charset="77"/>
              </a:rPr>
              <a:t>Personalized fitness guidance and coaching.</a:t>
            </a:r>
          </a:p>
          <a:p>
            <a:pPr algn="l"/>
            <a:endParaRPr lang="en-IN" sz="1050" b="0" i="0" dirty="0">
              <a:effectLst/>
              <a:latin typeface="American Typewriter" panose="02090604020004020304" pitchFamily="18" charset="77"/>
            </a:endParaRPr>
          </a:p>
          <a:p>
            <a:pPr algn="l"/>
            <a:r>
              <a:rPr lang="en-IN" sz="1050" b="0" i="0" dirty="0">
                <a:effectLst/>
                <a:latin typeface="American Typewriter" panose="02090604020004020304" pitchFamily="18" charset="77"/>
              </a:rPr>
              <a:t>Engaging activities promoting happiness and social connections.</a:t>
            </a:r>
          </a:p>
          <a:p>
            <a:endParaRPr lang="en-US" dirty="0">
              <a:solidFill>
                <a:srgbClr val="7030A0"/>
              </a:solidFill>
            </a:endParaRPr>
          </a:p>
        </p:txBody>
      </p:sp>
      <p:sp>
        <p:nvSpPr>
          <p:cNvPr id="6" name="TextBox 5">
            <a:extLst>
              <a:ext uri="{FF2B5EF4-FFF2-40B4-BE49-F238E27FC236}">
                <a16:creationId xmlns:a16="http://schemas.microsoft.com/office/drawing/2014/main" id="{03B991F9-954A-C54B-ACD5-257C7387439B}"/>
              </a:ext>
            </a:extLst>
          </p:cNvPr>
          <p:cNvSpPr txBox="1"/>
          <p:nvPr/>
        </p:nvSpPr>
        <p:spPr>
          <a:xfrm>
            <a:off x="7426766" y="2007533"/>
            <a:ext cx="2170706" cy="1815882"/>
          </a:xfrm>
          <a:prstGeom prst="rect">
            <a:avLst/>
          </a:prstGeom>
          <a:noFill/>
        </p:spPr>
        <p:txBody>
          <a:bodyPr wrap="square" rtlCol="0">
            <a:spAutoFit/>
          </a:bodyPr>
          <a:lstStyle/>
          <a:p>
            <a:pPr algn="l">
              <a:buFont typeface="Arial" panose="020B0604020202020204" pitchFamily="34" charset="0"/>
              <a:buChar char="•"/>
            </a:pPr>
            <a:endParaRPr lang="en-US" dirty="0">
              <a:solidFill>
                <a:srgbClr val="7030A0"/>
              </a:solidFill>
            </a:endParaRPr>
          </a:p>
          <a:p>
            <a:pPr algn="l"/>
            <a:r>
              <a:rPr lang="en-US" sz="1050" b="1" dirty="0">
                <a:solidFill>
                  <a:srgbClr val="7030A0"/>
                </a:solidFill>
                <a:latin typeface="American Typewriter" panose="02090604020004020304" pitchFamily="18" charset="77"/>
              </a:rPr>
              <a:t>GAINS :</a:t>
            </a:r>
            <a:br>
              <a:rPr lang="en-US" sz="1050" dirty="0">
                <a:solidFill>
                  <a:srgbClr val="7030A0"/>
                </a:solidFill>
                <a:latin typeface="American Typewriter" panose="02090604020004020304" pitchFamily="18" charset="77"/>
              </a:rPr>
            </a:br>
            <a:endParaRPr lang="en-US" sz="1050" dirty="0">
              <a:solidFill>
                <a:srgbClr val="7030A0"/>
              </a:solidFill>
              <a:latin typeface="American Typewriter" panose="02090604020004020304" pitchFamily="18" charset="77"/>
            </a:endParaRPr>
          </a:p>
          <a:p>
            <a:pPr algn="l"/>
            <a:r>
              <a:rPr lang="en-IN" sz="1050" b="0" i="0" dirty="0">
                <a:effectLst/>
                <a:latin typeface="American Typewriter" panose="02090604020004020304" pitchFamily="18" charset="77"/>
              </a:rPr>
              <a:t>Improved physical fitness and emotional well-being.</a:t>
            </a:r>
          </a:p>
          <a:p>
            <a:pPr algn="l"/>
            <a:endParaRPr lang="en-IN" sz="1050" b="0" i="0" dirty="0">
              <a:effectLst/>
              <a:latin typeface="American Typewriter" panose="02090604020004020304" pitchFamily="18" charset="77"/>
            </a:endParaRPr>
          </a:p>
          <a:p>
            <a:pPr algn="l"/>
            <a:r>
              <a:rPr lang="en-IN" sz="1050" b="0" i="0" dirty="0">
                <a:effectLst/>
                <a:latin typeface="American Typewriter" panose="02090604020004020304" pitchFamily="18" charset="77"/>
              </a:rPr>
              <a:t>Meaningful connections within a supportive fitness community.</a:t>
            </a:r>
          </a:p>
          <a:p>
            <a:endParaRPr lang="en-US" dirty="0">
              <a:solidFill>
                <a:srgbClr val="7030A0"/>
              </a:solidFill>
            </a:endParaRPr>
          </a:p>
        </p:txBody>
      </p:sp>
      <p:sp>
        <p:nvSpPr>
          <p:cNvPr id="7" name="TextBox 6">
            <a:extLst>
              <a:ext uri="{FF2B5EF4-FFF2-40B4-BE49-F238E27FC236}">
                <a16:creationId xmlns:a16="http://schemas.microsoft.com/office/drawing/2014/main" id="{C7C643CE-524B-EC4E-AFAA-08A7F9FDF495}"/>
              </a:ext>
            </a:extLst>
          </p:cNvPr>
          <p:cNvSpPr txBox="1"/>
          <p:nvPr/>
        </p:nvSpPr>
        <p:spPr>
          <a:xfrm>
            <a:off x="190831" y="3246479"/>
            <a:ext cx="2170706" cy="1438855"/>
          </a:xfrm>
          <a:prstGeom prst="rect">
            <a:avLst/>
          </a:prstGeom>
          <a:noFill/>
        </p:spPr>
        <p:txBody>
          <a:bodyPr wrap="square" rtlCol="0">
            <a:spAutoFit/>
          </a:bodyPr>
          <a:lstStyle/>
          <a:p>
            <a:pPr algn="l"/>
            <a:r>
              <a:rPr lang="en-US" sz="1050" b="1" dirty="0">
                <a:solidFill>
                  <a:srgbClr val="7030A0"/>
                </a:solidFill>
                <a:latin typeface="American Typewriter" panose="02090604020004020304" pitchFamily="18" charset="77"/>
              </a:rPr>
              <a:t>PRODUCTS AND SERVICES :</a:t>
            </a:r>
            <a:br>
              <a:rPr lang="en-US" sz="1050" dirty="0">
                <a:solidFill>
                  <a:srgbClr val="7030A0"/>
                </a:solidFill>
                <a:latin typeface="American Typewriter" panose="02090604020004020304" pitchFamily="18" charset="77"/>
              </a:rPr>
            </a:br>
            <a:endParaRPr lang="en-US" sz="1050" dirty="0">
              <a:solidFill>
                <a:srgbClr val="7030A0"/>
              </a:solidFill>
              <a:latin typeface="American Typewriter" panose="02090604020004020304" pitchFamily="18" charset="77"/>
            </a:endParaRPr>
          </a:p>
          <a:p>
            <a:pPr algn="l"/>
            <a:r>
              <a:rPr lang="en-IN" sz="1050" b="0" i="0" dirty="0">
                <a:effectLst/>
                <a:latin typeface="American Typewriter" panose="02090604020004020304" pitchFamily="18" charset="77"/>
              </a:rPr>
              <a:t>Tailored fitness programs for mid-aged women.</a:t>
            </a:r>
          </a:p>
          <a:p>
            <a:pPr algn="l">
              <a:buFont typeface="Arial" panose="020B0604020202020204" pitchFamily="34" charset="0"/>
              <a:buChar char="•"/>
            </a:pPr>
            <a:endParaRPr lang="en-IN" sz="1050" b="0" i="0" dirty="0">
              <a:effectLst/>
              <a:latin typeface="American Typewriter" panose="02090604020004020304" pitchFamily="18" charset="77"/>
            </a:endParaRPr>
          </a:p>
          <a:p>
            <a:pPr algn="l"/>
            <a:r>
              <a:rPr lang="en-IN" sz="1050" b="0" i="0" dirty="0">
                <a:effectLst/>
                <a:latin typeface="American Typewriter" panose="02090604020004020304" pitchFamily="18" charset="77"/>
              </a:rPr>
              <a:t>Happiness-driven activities like yoga and Zumba sessions.</a:t>
            </a:r>
          </a:p>
          <a:p>
            <a:endParaRPr lang="en-US" dirty="0">
              <a:solidFill>
                <a:srgbClr val="7030A0"/>
              </a:solidFill>
            </a:endParaRPr>
          </a:p>
        </p:txBody>
      </p:sp>
      <p:sp>
        <p:nvSpPr>
          <p:cNvPr id="8" name="TextBox 7">
            <a:extLst>
              <a:ext uri="{FF2B5EF4-FFF2-40B4-BE49-F238E27FC236}">
                <a16:creationId xmlns:a16="http://schemas.microsoft.com/office/drawing/2014/main" id="{4452863C-B32E-4945-BA61-CBC65FE5CB28}"/>
              </a:ext>
            </a:extLst>
          </p:cNvPr>
          <p:cNvSpPr txBox="1"/>
          <p:nvPr/>
        </p:nvSpPr>
        <p:spPr>
          <a:xfrm>
            <a:off x="3609892" y="1899811"/>
            <a:ext cx="2170706" cy="1923604"/>
          </a:xfrm>
          <a:prstGeom prst="rect">
            <a:avLst/>
          </a:prstGeom>
          <a:noFill/>
        </p:spPr>
        <p:txBody>
          <a:bodyPr wrap="square" rtlCol="0">
            <a:spAutoFit/>
          </a:bodyPr>
          <a:lstStyle/>
          <a:p>
            <a:pPr algn="l">
              <a:buFont typeface="Arial" panose="020B0604020202020204" pitchFamily="34" charset="0"/>
              <a:buChar char="•"/>
            </a:pPr>
            <a:endParaRPr lang="en-US" sz="1050" dirty="0">
              <a:solidFill>
                <a:srgbClr val="7030A0"/>
              </a:solidFill>
              <a:latin typeface="American Typewriter" panose="02090604020004020304" pitchFamily="18" charset="77"/>
            </a:endParaRPr>
          </a:p>
          <a:p>
            <a:pPr algn="l"/>
            <a:r>
              <a:rPr lang="en-US" sz="1050" b="1" dirty="0">
                <a:solidFill>
                  <a:srgbClr val="7030A0"/>
                </a:solidFill>
                <a:latin typeface="American Typewriter" panose="02090604020004020304" pitchFamily="18" charset="77"/>
              </a:rPr>
              <a:t>GAIN CREATORS :</a:t>
            </a:r>
            <a:br>
              <a:rPr lang="en-US" sz="1050" dirty="0">
                <a:solidFill>
                  <a:srgbClr val="7030A0"/>
                </a:solidFill>
                <a:latin typeface="American Typewriter" panose="02090604020004020304" pitchFamily="18" charset="77"/>
              </a:rPr>
            </a:br>
            <a:endParaRPr lang="en-US" sz="1050" dirty="0">
              <a:solidFill>
                <a:srgbClr val="7030A0"/>
              </a:solidFill>
              <a:latin typeface="American Typewriter" panose="02090604020004020304" pitchFamily="18" charset="77"/>
            </a:endParaRPr>
          </a:p>
          <a:p>
            <a:pPr algn="l"/>
            <a:r>
              <a:rPr lang="en-IN" sz="1050" b="0" i="0" dirty="0">
                <a:effectLst/>
                <a:latin typeface="American Typewriter" panose="02090604020004020304" pitchFamily="18" charset="77"/>
              </a:rPr>
              <a:t>Improved fitness leading to increased confidence.</a:t>
            </a:r>
          </a:p>
          <a:p>
            <a:pPr algn="l"/>
            <a:endParaRPr lang="en-IN" sz="1050" b="0" i="0" dirty="0">
              <a:effectLst/>
              <a:latin typeface="American Typewriter" panose="02090604020004020304" pitchFamily="18" charset="77"/>
            </a:endParaRPr>
          </a:p>
          <a:p>
            <a:pPr algn="l"/>
            <a:r>
              <a:rPr lang="en-IN" sz="1050" b="0" i="0" dirty="0">
                <a:effectLst/>
                <a:latin typeface="American Typewriter" panose="02090604020004020304" pitchFamily="18" charset="77"/>
              </a:rPr>
              <a:t>Meaningful relationships through community engagement.</a:t>
            </a:r>
          </a:p>
          <a:p>
            <a:pPr algn="l"/>
            <a:endParaRPr lang="en-IN" sz="1050" b="0" i="0" dirty="0">
              <a:effectLst/>
              <a:latin typeface="Söhne"/>
            </a:endParaRPr>
          </a:p>
          <a:p>
            <a:endParaRPr lang="en-US" dirty="0">
              <a:solidFill>
                <a:srgbClr val="7030A0"/>
              </a:solidFill>
            </a:endParaRPr>
          </a:p>
        </p:txBody>
      </p:sp>
      <p:cxnSp>
        <p:nvCxnSpPr>
          <p:cNvPr id="11" name="Straight Connector 10">
            <a:extLst>
              <a:ext uri="{FF2B5EF4-FFF2-40B4-BE49-F238E27FC236}">
                <a16:creationId xmlns:a16="http://schemas.microsoft.com/office/drawing/2014/main" id="{11985A6A-FA5B-394D-9EA4-9382F2A04D2A}"/>
              </a:ext>
            </a:extLst>
          </p:cNvPr>
          <p:cNvCxnSpPr/>
          <p:nvPr/>
        </p:nvCxnSpPr>
        <p:spPr>
          <a:xfrm>
            <a:off x="190831" y="1855988"/>
            <a:ext cx="2894275" cy="1952687"/>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Straight Connector 12">
            <a:extLst>
              <a:ext uri="{FF2B5EF4-FFF2-40B4-BE49-F238E27FC236}">
                <a16:creationId xmlns:a16="http://schemas.microsoft.com/office/drawing/2014/main" id="{CD405DCC-883B-7047-AC65-120D3AFC57EF}"/>
              </a:ext>
            </a:extLst>
          </p:cNvPr>
          <p:cNvCxnSpPr/>
          <p:nvPr/>
        </p:nvCxnSpPr>
        <p:spPr>
          <a:xfrm>
            <a:off x="3096372" y="3816626"/>
            <a:ext cx="268422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Straight Connector 14">
            <a:extLst>
              <a:ext uri="{FF2B5EF4-FFF2-40B4-BE49-F238E27FC236}">
                <a16:creationId xmlns:a16="http://schemas.microsoft.com/office/drawing/2014/main" id="{3F7A11A7-414A-064F-859F-6D1BBC8F2B09}"/>
              </a:ext>
            </a:extLst>
          </p:cNvPr>
          <p:cNvCxnSpPr/>
          <p:nvPr/>
        </p:nvCxnSpPr>
        <p:spPr>
          <a:xfrm flipV="1">
            <a:off x="190831" y="3808675"/>
            <a:ext cx="2894275" cy="2107095"/>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Straight Connector 17">
            <a:extLst>
              <a:ext uri="{FF2B5EF4-FFF2-40B4-BE49-F238E27FC236}">
                <a16:creationId xmlns:a16="http://schemas.microsoft.com/office/drawing/2014/main" id="{22178FEA-5AC9-5A4B-B6E0-D018B0D8075A}"/>
              </a:ext>
            </a:extLst>
          </p:cNvPr>
          <p:cNvCxnSpPr>
            <a:stCxn id="16" idx="2"/>
          </p:cNvCxnSpPr>
          <p:nvPr/>
        </p:nvCxnSpPr>
        <p:spPr>
          <a:xfrm>
            <a:off x="6850545" y="3857470"/>
            <a:ext cx="255236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 name="Straight Connector 19">
            <a:extLst>
              <a:ext uri="{FF2B5EF4-FFF2-40B4-BE49-F238E27FC236}">
                <a16:creationId xmlns:a16="http://schemas.microsoft.com/office/drawing/2014/main" id="{D04BF706-D456-9D4D-B1DF-507B26677ED2}"/>
              </a:ext>
            </a:extLst>
          </p:cNvPr>
          <p:cNvCxnSpPr/>
          <p:nvPr/>
        </p:nvCxnSpPr>
        <p:spPr>
          <a:xfrm flipV="1">
            <a:off x="9358685" y="2107096"/>
            <a:ext cx="1272209" cy="1701579"/>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Straight Connector 21">
            <a:extLst>
              <a:ext uri="{FF2B5EF4-FFF2-40B4-BE49-F238E27FC236}">
                <a16:creationId xmlns:a16="http://schemas.microsoft.com/office/drawing/2014/main" id="{7C663754-5B38-8A4F-BDB3-39113B7AB86B}"/>
              </a:ext>
            </a:extLst>
          </p:cNvPr>
          <p:cNvCxnSpPr/>
          <p:nvPr/>
        </p:nvCxnSpPr>
        <p:spPr>
          <a:xfrm>
            <a:off x="9358685" y="3816626"/>
            <a:ext cx="1272209" cy="1717482"/>
          </a:xfrm>
          <a:prstGeom prst="line">
            <a:avLst/>
          </a:prstGeom>
        </p:spPr>
        <p:style>
          <a:lnRef idx="2">
            <a:schemeClr val="accent6"/>
          </a:lnRef>
          <a:fillRef idx="0">
            <a:schemeClr val="accent6"/>
          </a:fillRef>
          <a:effectRef idx="1">
            <a:schemeClr val="accent6"/>
          </a:effectRef>
          <a:fontRef idx="minor">
            <a:schemeClr val="tx1"/>
          </a:fontRef>
        </p:style>
      </p:cxnSp>
      <p:cxnSp>
        <p:nvCxnSpPr>
          <p:cNvPr id="24" name="Straight Arrow Connector 23">
            <a:extLst>
              <a:ext uri="{FF2B5EF4-FFF2-40B4-BE49-F238E27FC236}">
                <a16:creationId xmlns:a16="http://schemas.microsoft.com/office/drawing/2014/main" id="{96A47114-7E2D-9641-AB14-2021B9CFAFA6}"/>
              </a:ext>
            </a:extLst>
          </p:cNvPr>
          <p:cNvCxnSpPr>
            <a:cxnSpLocks/>
          </p:cNvCxnSpPr>
          <p:nvPr/>
        </p:nvCxnSpPr>
        <p:spPr>
          <a:xfrm flipV="1">
            <a:off x="5788550" y="3816626"/>
            <a:ext cx="413468" cy="564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F7C988F6-49A6-8248-B2B9-3E0E1603A62B}"/>
              </a:ext>
            </a:extLst>
          </p:cNvPr>
          <p:cNvCxnSpPr>
            <a:stCxn id="16" idx="2"/>
          </p:cNvCxnSpPr>
          <p:nvPr/>
        </p:nvCxnSpPr>
        <p:spPr>
          <a:xfrm flipH="1">
            <a:off x="6445030" y="3857470"/>
            <a:ext cx="405515"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33" name="Picture 32">
            <a:extLst>
              <a:ext uri="{FF2B5EF4-FFF2-40B4-BE49-F238E27FC236}">
                <a16:creationId xmlns:a16="http://schemas.microsoft.com/office/drawing/2014/main" id="{73AEF93E-0FE7-7944-B7C1-C63E1D4C6EA7}"/>
              </a:ext>
            </a:extLst>
          </p:cNvPr>
          <p:cNvPicPr>
            <a:picLocks noChangeAspect="1"/>
          </p:cNvPicPr>
          <p:nvPr/>
        </p:nvPicPr>
        <p:blipFill>
          <a:blip r:embed="rId2"/>
          <a:stretch>
            <a:fillRect/>
          </a:stretch>
        </p:blipFill>
        <p:spPr>
          <a:xfrm>
            <a:off x="5606416" y="869056"/>
            <a:ext cx="2329235" cy="825350"/>
          </a:xfrm>
          <a:prstGeom prst="rect">
            <a:avLst/>
          </a:prstGeom>
        </p:spPr>
      </p:pic>
      <p:pic>
        <p:nvPicPr>
          <p:cNvPr id="36" name="Picture 35">
            <a:extLst>
              <a:ext uri="{FF2B5EF4-FFF2-40B4-BE49-F238E27FC236}">
                <a16:creationId xmlns:a16="http://schemas.microsoft.com/office/drawing/2014/main" id="{09A7C3C0-490A-A240-BFDF-C7CA2F7B8078}"/>
              </a:ext>
            </a:extLst>
          </p:cNvPr>
          <p:cNvPicPr>
            <a:picLocks noChangeAspect="1"/>
          </p:cNvPicPr>
          <p:nvPr/>
        </p:nvPicPr>
        <p:blipFill>
          <a:blip r:embed="rId2"/>
          <a:stretch>
            <a:fillRect/>
          </a:stretch>
        </p:blipFill>
        <p:spPr>
          <a:xfrm>
            <a:off x="9724445" y="0"/>
            <a:ext cx="2467555" cy="707667"/>
          </a:xfrm>
          <a:prstGeom prst="rect">
            <a:avLst/>
          </a:prstGeom>
        </p:spPr>
      </p:pic>
    </p:spTree>
    <p:extLst>
      <p:ext uri="{BB962C8B-B14F-4D97-AF65-F5344CB8AC3E}">
        <p14:creationId xmlns:p14="http://schemas.microsoft.com/office/powerpoint/2010/main" val="370599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FB28CB-E1EC-694C-8A16-5DF127D4E587}"/>
              </a:ext>
            </a:extLst>
          </p:cNvPr>
          <p:cNvGraphicFramePr>
            <a:graphicFrameLocks noGrp="1"/>
          </p:cNvGraphicFramePr>
          <p:nvPr>
            <p:extLst>
              <p:ext uri="{D42A27DB-BD31-4B8C-83A1-F6EECF244321}">
                <p14:modId xmlns:p14="http://schemas.microsoft.com/office/powerpoint/2010/main" val="4199619967"/>
              </p:ext>
            </p:extLst>
          </p:nvPr>
        </p:nvGraphicFramePr>
        <p:xfrm>
          <a:off x="580445" y="1470990"/>
          <a:ext cx="8340918" cy="4627658"/>
        </p:xfrm>
        <a:graphic>
          <a:graphicData uri="http://schemas.openxmlformats.org/drawingml/2006/table">
            <a:tbl>
              <a:tblPr/>
              <a:tblGrid>
                <a:gridCol w="4170459">
                  <a:extLst>
                    <a:ext uri="{9D8B030D-6E8A-4147-A177-3AD203B41FA5}">
                      <a16:colId xmlns:a16="http://schemas.microsoft.com/office/drawing/2014/main" val="1322849913"/>
                    </a:ext>
                  </a:extLst>
                </a:gridCol>
                <a:gridCol w="4170459">
                  <a:extLst>
                    <a:ext uri="{9D8B030D-6E8A-4147-A177-3AD203B41FA5}">
                      <a16:colId xmlns:a16="http://schemas.microsoft.com/office/drawing/2014/main" val="1057573059"/>
                    </a:ext>
                  </a:extLst>
                </a:gridCol>
              </a:tblGrid>
              <a:tr h="526830">
                <a:tc>
                  <a:txBody>
                    <a:bodyPr/>
                    <a:lstStyle/>
                    <a:p>
                      <a:pPr fontAlgn="b"/>
                      <a:r>
                        <a:rPr lang="en-IN" sz="2800" b="1" dirty="0">
                          <a:solidFill>
                            <a:srgbClr val="7030A0"/>
                          </a:solidFill>
                          <a:effectLst/>
                          <a:latin typeface="American Typewriter" panose="02090604020004020304" pitchFamily="18" charset="77"/>
                        </a:rPr>
                        <a:t>Solution</a:t>
                      </a:r>
                    </a:p>
                  </a:txBody>
                  <a:tcPr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tc>
                  <a:txBody>
                    <a:bodyPr/>
                    <a:lstStyle/>
                    <a:p>
                      <a:pPr fontAlgn="b"/>
                      <a:r>
                        <a:rPr lang="en-IN" sz="2800" b="1" dirty="0">
                          <a:solidFill>
                            <a:srgbClr val="7030A0"/>
                          </a:solidFill>
                          <a:effectLst/>
                          <a:latin typeface="American Typewriter" panose="02090604020004020304" pitchFamily="18" charset="77"/>
                        </a:rPr>
                        <a:t>Benefits</a:t>
                      </a:r>
                    </a:p>
                  </a:txBody>
                  <a:tcPr anchor="b">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015750119"/>
                  </a:ext>
                </a:extLst>
              </a:tr>
              <a:tr h="925531">
                <a:tc>
                  <a:txBody>
                    <a:bodyPr/>
                    <a:lstStyle/>
                    <a:p>
                      <a:pPr fontAlgn="base"/>
                      <a:r>
                        <a:rPr lang="en-IN" dirty="0">
                          <a:solidFill>
                            <a:srgbClr val="130C04"/>
                          </a:solidFill>
                          <a:effectLst/>
                          <a:latin typeface="American Typewriter" panose="02090604020004020304" pitchFamily="18" charset="77"/>
                        </a:rPr>
                        <a:t>Tailored Fitness Programs</a:t>
                      </a:r>
                    </a:p>
                  </a:txBody>
                  <a:tcPr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a:solidFill>
                            <a:srgbClr val="130C04"/>
                          </a:solidFill>
                          <a:effectLst/>
                          <a:latin typeface="American Typewriter" panose="02090604020004020304" pitchFamily="18" charset="77"/>
                        </a:rPr>
                        <a:t>Improved physical health and overall well-being.</a:t>
                      </a:r>
                    </a:p>
                  </a:txBody>
                  <a:tcPr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199699486"/>
                  </a:ext>
                </a:extLst>
              </a:tr>
              <a:tr h="925531">
                <a:tc>
                  <a:txBody>
                    <a:bodyPr/>
                    <a:lstStyle/>
                    <a:p>
                      <a:pPr fontAlgn="base"/>
                      <a:r>
                        <a:rPr lang="en-IN" dirty="0">
                          <a:solidFill>
                            <a:srgbClr val="130C04"/>
                          </a:solidFill>
                          <a:effectLst/>
                          <a:latin typeface="American Typewriter" panose="02090604020004020304" pitchFamily="18" charset="77"/>
                        </a:rPr>
                        <a:t>Happiness-Driven Activities (Yoga, Zumba, etc.)</a:t>
                      </a:r>
                    </a:p>
                  </a:txBody>
                  <a:tcPr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dirty="0">
                          <a:solidFill>
                            <a:srgbClr val="130C04"/>
                          </a:solidFill>
                          <a:effectLst/>
                          <a:latin typeface="American Typewriter" panose="02090604020004020304" pitchFamily="18" charset="77"/>
                        </a:rPr>
                        <a:t>Enhanced joy, reduced stress, and increased happiness.</a:t>
                      </a:r>
                    </a:p>
                  </a:txBody>
                  <a:tcPr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2434682992"/>
                  </a:ext>
                </a:extLst>
              </a:tr>
              <a:tr h="1324235">
                <a:tc>
                  <a:txBody>
                    <a:bodyPr/>
                    <a:lstStyle/>
                    <a:p>
                      <a:pPr fontAlgn="base"/>
                      <a:r>
                        <a:rPr lang="en-IN">
                          <a:solidFill>
                            <a:srgbClr val="130C04"/>
                          </a:solidFill>
                          <a:effectLst/>
                          <a:latin typeface="American Typewriter" panose="02090604020004020304" pitchFamily="18" charset="77"/>
                        </a:rPr>
                        <a:t>Engaging Community Building</a:t>
                      </a:r>
                    </a:p>
                  </a:txBody>
                  <a:tcPr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dirty="0">
                          <a:solidFill>
                            <a:srgbClr val="130C04"/>
                          </a:solidFill>
                          <a:effectLst/>
                          <a:latin typeface="American Typewriter" panose="02090604020004020304" pitchFamily="18" charset="77"/>
                        </a:rPr>
                        <a:t>Meaningful connections, support, and empowerment among members.</a:t>
                      </a:r>
                    </a:p>
                  </a:txBody>
                  <a:tcPr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108020412"/>
                  </a:ext>
                </a:extLst>
              </a:tr>
              <a:tr h="925531">
                <a:tc>
                  <a:txBody>
                    <a:bodyPr/>
                    <a:lstStyle/>
                    <a:p>
                      <a:pPr fontAlgn="base"/>
                      <a:r>
                        <a:rPr lang="en-IN">
                          <a:solidFill>
                            <a:srgbClr val="130C04"/>
                          </a:solidFill>
                          <a:effectLst/>
                          <a:latin typeface="American Typewriter" panose="02090604020004020304" pitchFamily="18" charset="77"/>
                        </a:rPr>
                        <a:t>Personalized Guidance and Coaching</a:t>
                      </a:r>
                    </a:p>
                  </a:txBody>
                  <a:tcPr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tc>
                  <a:txBody>
                    <a:bodyPr/>
                    <a:lstStyle/>
                    <a:p>
                      <a:pPr fontAlgn="base"/>
                      <a:r>
                        <a:rPr lang="en-IN" dirty="0">
                          <a:solidFill>
                            <a:srgbClr val="130C04"/>
                          </a:solidFill>
                          <a:effectLst/>
                          <a:latin typeface="American Typewriter" panose="02090604020004020304" pitchFamily="18" charset="77"/>
                        </a:rPr>
                        <a:t>Increased motivation, guidance, and confidence in fitness journeys.</a:t>
                      </a:r>
                    </a:p>
                  </a:txBody>
                  <a:tcPr anchor="ctr">
                    <a:lnL w="12700" cap="flat" cmpd="sng" algn="ctr">
                      <a:solidFill>
                        <a:srgbClr val="130C04"/>
                      </a:solidFill>
                      <a:prstDash val="solid"/>
                      <a:round/>
                      <a:headEnd type="none" w="med" len="med"/>
                      <a:tailEnd type="none" w="med" len="med"/>
                    </a:lnL>
                    <a:lnR w="12700" cap="flat" cmpd="sng" algn="ctr">
                      <a:solidFill>
                        <a:srgbClr val="130C04"/>
                      </a:solidFill>
                      <a:prstDash val="solid"/>
                      <a:round/>
                      <a:headEnd type="none" w="med" len="med"/>
                      <a:tailEnd type="none" w="med" len="med"/>
                    </a:lnR>
                    <a:lnT w="12700" cap="flat" cmpd="sng" algn="ctr">
                      <a:solidFill>
                        <a:srgbClr val="130C04"/>
                      </a:solidFill>
                      <a:prstDash val="solid"/>
                      <a:round/>
                      <a:headEnd type="none" w="med" len="med"/>
                      <a:tailEnd type="none" w="med" len="med"/>
                    </a:lnT>
                    <a:lnB w="12700" cap="flat" cmpd="sng" algn="ctr">
                      <a:solidFill>
                        <a:srgbClr val="130C04"/>
                      </a:solidFill>
                      <a:prstDash val="solid"/>
                      <a:round/>
                      <a:headEnd type="none" w="med" len="med"/>
                      <a:tailEnd type="none" w="med" len="med"/>
                    </a:lnB>
                  </a:tcPr>
                </a:tc>
                <a:extLst>
                  <a:ext uri="{0D108BD9-81ED-4DB2-BD59-A6C34878D82A}">
                    <a16:rowId xmlns:a16="http://schemas.microsoft.com/office/drawing/2014/main" val="858609014"/>
                  </a:ext>
                </a:extLst>
              </a:tr>
            </a:tbl>
          </a:graphicData>
        </a:graphic>
      </p:graphicFrame>
      <p:sp>
        <p:nvSpPr>
          <p:cNvPr id="5" name="TextBox 4">
            <a:extLst>
              <a:ext uri="{FF2B5EF4-FFF2-40B4-BE49-F238E27FC236}">
                <a16:creationId xmlns:a16="http://schemas.microsoft.com/office/drawing/2014/main" id="{98A4AF13-A0B5-4B48-945D-4BDF5420EDF7}"/>
              </a:ext>
            </a:extLst>
          </p:cNvPr>
          <p:cNvSpPr txBox="1"/>
          <p:nvPr/>
        </p:nvSpPr>
        <p:spPr>
          <a:xfrm>
            <a:off x="580445" y="206734"/>
            <a:ext cx="4548146" cy="461665"/>
          </a:xfrm>
          <a:prstGeom prst="rect">
            <a:avLst/>
          </a:prstGeom>
          <a:noFill/>
        </p:spPr>
        <p:txBody>
          <a:bodyPr wrap="square" rtlCol="0">
            <a:spAutoFit/>
          </a:bodyPr>
          <a:lstStyle/>
          <a:p>
            <a:r>
              <a:rPr lang="en-US" sz="2400" b="1" dirty="0">
                <a:solidFill>
                  <a:srgbClr val="7030A0"/>
                </a:solidFill>
                <a:latin typeface="American Typewriter" panose="02090604020004020304" pitchFamily="18" charset="77"/>
              </a:rPr>
              <a:t>SOLUTION AND BENEFITS</a:t>
            </a:r>
          </a:p>
        </p:txBody>
      </p:sp>
      <p:pic>
        <p:nvPicPr>
          <p:cNvPr id="7" name="Picture 6">
            <a:extLst>
              <a:ext uri="{FF2B5EF4-FFF2-40B4-BE49-F238E27FC236}">
                <a16:creationId xmlns:a16="http://schemas.microsoft.com/office/drawing/2014/main" id="{52AB687A-39EC-334F-B2F8-F2058D1C2D6B}"/>
              </a:ext>
            </a:extLst>
          </p:cNvPr>
          <p:cNvPicPr>
            <a:picLocks noChangeAspect="1"/>
          </p:cNvPicPr>
          <p:nvPr/>
        </p:nvPicPr>
        <p:blipFill>
          <a:blip r:embed="rId2"/>
          <a:stretch>
            <a:fillRect/>
          </a:stretch>
        </p:blipFill>
        <p:spPr>
          <a:xfrm>
            <a:off x="9724445" y="0"/>
            <a:ext cx="2467555" cy="707667"/>
          </a:xfrm>
          <a:prstGeom prst="rect">
            <a:avLst/>
          </a:prstGeom>
        </p:spPr>
      </p:pic>
      <p:pic>
        <p:nvPicPr>
          <p:cNvPr id="3" name="Picture 2">
            <a:extLst>
              <a:ext uri="{FF2B5EF4-FFF2-40B4-BE49-F238E27FC236}">
                <a16:creationId xmlns:a16="http://schemas.microsoft.com/office/drawing/2014/main" id="{091AD2A2-9BE7-6B40-B4FE-E211871ED1BC}"/>
              </a:ext>
            </a:extLst>
          </p:cNvPr>
          <p:cNvPicPr>
            <a:picLocks noChangeAspect="1"/>
          </p:cNvPicPr>
          <p:nvPr/>
        </p:nvPicPr>
        <p:blipFill>
          <a:blip r:embed="rId3"/>
          <a:srcRect/>
          <a:stretch/>
        </p:blipFill>
        <p:spPr>
          <a:xfrm>
            <a:off x="9064045" y="1470990"/>
            <a:ext cx="2691075" cy="4543730"/>
          </a:xfrm>
          <a:prstGeom prst="rect">
            <a:avLst/>
          </a:prstGeom>
        </p:spPr>
      </p:pic>
    </p:spTree>
    <p:extLst>
      <p:ext uri="{BB962C8B-B14F-4D97-AF65-F5344CB8AC3E}">
        <p14:creationId xmlns:p14="http://schemas.microsoft.com/office/powerpoint/2010/main" val="3114300494"/>
      </p:ext>
    </p:extLst>
  </p:cSld>
  <p:clrMapOvr>
    <a:masterClrMapping/>
  </p:clrMapOvr>
</p:sld>
</file>

<file path=ppt/theme/theme1.xml><?xml version="1.0" encoding="utf-8"?>
<a:theme xmlns:a="http://schemas.openxmlformats.org/drawingml/2006/main" name="Simple Light">
  <a:themeElements>
    <a:clrScheme name="Simple Light">
      <a:dk1>
        <a:srgbClr val="2E2CA9"/>
      </a:dk1>
      <a:lt1>
        <a:srgbClr val="F4D9B7"/>
      </a:lt1>
      <a:dk2>
        <a:srgbClr val="2E2CA9"/>
      </a:dk2>
      <a:lt2>
        <a:srgbClr val="F4D9B7"/>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Matisse Style Beige and Blue Creative Education Art Presentation</Template>
  <TotalTime>760</TotalTime>
  <Words>2377</Words>
  <Application>Microsoft Macintosh PowerPoint</Application>
  <PresentationFormat>Widescreen</PresentationFormat>
  <Paragraphs>443</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American Typewriter</vt:lpstr>
      <vt:lpstr>Arial</vt:lpstr>
      <vt:lpstr>Calibri</vt:lpstr>
      <vt:lpstr>Google Sans</vt:lpstr>
      <vt:lpstr>Lato</vt:lpstr>
      <vt:lpstr>Merriweather</vt:lpstr>
      <vt:lpstr>Nunito Light</vt:lpstr>
      <vt:lpstr>Söhne</vt:lpstr>
      <vt:lpstr>Verdana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FOUNDER AND CEO – AADI VIKRAM</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Aadi Vikram</dc:creator>
  <cp:lastModifiedBy>Aadi Vikram</cp:lastModifiedBy>
  <cp:revision>8</cp:revision>
  <dcterms:created xsi:type="dcterms:W3CDTF">2023-11-25T13:17:14Z</dcterms:created>
  <dcterms:modified xsi:type="dcterms:W3CDTF">2023-11-29T18:38:35Z</dcterms:modified>
</cp:coreProperties>
</file>